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80" r:id="rId7"/>
    <p:sldId id="259" r:id="rId8"/>
    <p:sldId id="258" r:id="rId9"/>
    <p:sldId id="270" r:id="rId10"/>
    <p:sldId id="260" r:id="rId11"/>
    <p:sldId id="282" r:id="rId12"/>
    <p:sldId id="275" r:id="rId13"/>
    <p:sldId id="263" r:id="rId14"/>
    <p:sldId id="264" r:id="rId15"/>
    <p:sldId id="273" r:id="rId16"/>
    <p:sldId id="274" r:id="rId17"/>
    <p:sldId id="266" r:id="rId18"/>
    <p:sldId id="281" r:id="rId19"/>
    <p:sldId id="278" r:id="rId20"/>
    <p:sldId id="271" r:id="rId21"/>
    <p:sldId id="272" r:id="rId22"/>
    <p:sldId id="279" r:id="rId23"/>
    <p:sldId id="269" r:id="rId24"/>
    <p:sldId id="285" r:id="rId2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A878B-FB8D-4E5B-8D56-038955718F8D}" v="442" dt="2022-06-29T01:36:58.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112" d="100"/>
          <a:sy n="112"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White" userId="96583d78-9820-42f3-a815-3ac805f75629" providerId="ADAL" clId="{E0DA878B-FB8D-4E5B-8D56-038955718F8D}"/>
    <pc:docChg chg="undo custSel modSld">
      <pc:chgData name="Carla White" userId="96583d78-9820-42f3-a815-3ac805f75629" providerId="ADAL" clId="{E0DA878B-FB8D-4E5B-8D56-038955718F8D}" dt="2022-06-29T01:36:58.320" v="777" actId="114"/>
      <pc:docMkLst>
        <pc:docMk/>
      </pc:docMkLst>
      <pc:sldChg chg="modSp mod">
        <pc:chgData name="Carla White" userId="96583d78-9820-42f3-a815-3ac805f75629" providerId="ADAL" clId="{E0DA878B-FB8D-4E5B-8D56-038955718F8D}" dt="2022-06-29T00:58:13.414" v="411" actId="20577"/>
        <pc:sldMkLst>
          <pc:docMk/>
          <pc:sldMk cId="4040480789" sldId="258"/>
        </pc:sldMkLst>
        <pc:spChg chg="mod">
          <ac:chgData name="Carla White" userId="96583d78-9820-42f3-a815-3ac805f75629" providerId="ADAL" clId="{E0DA878B-FB8D-4E5B-8D56-038955718F8D}" dt="2022-06-29T00:58:13.414" v="411" actId="20577"/>
          <ac:spMkLst>
            <pc:docMk/>
            <pc:sldMk cId="4040480789" sldId="258"/>
            <ac:spMk id="3" creationId="{2EF767CA-C842-9E25-0E24-F4B33938AB6F}"/>
          </ac:spMkLst>
        </pc:spChg>
      </pc:sldChg>
      <pc:sldChg chg="modSp mod">
        <pc:chgData name="Carla White" userId="96583d78-9820-42f3-a815-3ac805f75629" providerId="ADAL" clId="{E0DA878B-FB8D-4E5B-8D56-038955718F8D}" dt="2022-06-29T00:57:11.905" v="383" actId="20577"/>
        <pc:sldMkLst>
          <pc:docMk/>
          <pc:sldMk cId="549816645" sldId="259"/>
        </pc:sldMkLst>
        <pc:spChg chg="mod">
          <ac:chgData name="Carla White" userId="96583d78-9820-42f3-a815-3ac805f75629" providerId="ADAL" clId="{E0DA878B-FB8D-4E5B-8D56-038955718F8D}" dt="2022-06-29T00:57:11.905" v="383" actId="20577"/>
          <ac:spMkLst>
            <pc:docMk/>
            <pc:sldMk cId="549816645" sldId="259"/>
            <ac:spMk id="3" creationId="{638998FC-71C9-552B-9096-DC3D394C36DA}"/>
          </ac:spMkLst>
        </pc:spChg>
      </pc:sldChg>
      <pc:sldChg chg="modSp mod modAnim">
        <pc:chgData name="Carla White" userId="96583d78-9820-42f3-a815-3ac805f75629" providerId="ADAL" clId="{E0DA878B-FB8D-4E5B-8D56-038955718F8D}" dt="2022-06-29T01:36:48.519" v="776" actId="114"/>
        <pc:sldMkLst>
          <pc:docMk/>
          <pc:sldMk cId="1942040177" sldId="260"/>
        </pc:sldMkLst>
        <pc:spChg chg="mod">
          <ac:chgData name="Carla White" userId="96583d78-9820-42f3-a815-3ac805f75629" providerId="ADAL" clId="{E0DA878B-FB8D-4E5B-8D56-038955718F8D}" dt="2022-06-29T01:36:48.519" v="776" actId="114"/>
          <ac:spMkLst>
            <pc:docMk/>
            <pc:sldMk cId="1942040177" sldId="260"/>
            <ac:spMk id="3" creationId="{4E07AF16-BCC5-AC01-1B4C-88D96023A5E7}"/>
          </ac:spMkLst>
        </pc:spChg>
        <pc:picChg chg="mod">
          <ac:chgData name="Carla White" userId="96583d78-9820-42f3-a815-3ac805f75629" providerId="ADAL" clId="{E0DA878B-FB8D-4E5B-8D56-038955718F8D}" dt="2022-06-29T00:30:23.030" v="48" actId="1076"/>
          <ac:picMkLst>
            <pc:docMk/>
            <pc:sldMk cId="1942040177" sldId="260"/>
            <ac:picMk id="4" creationId="{C1A0E4F9-0A65-A63A-1237-7346F3D84ADF}"/>
          </ac:picMkLst>
        </pc:picChg>
      </pc:sldChg>
      <pc:sldChg chg="modSp mod">
        <pc:chgData name="Carla White" userId="96583d78-9820-42f3-a815-3ac805f75629" providerId="ADAL" clId="{E0DA878B-FB8D-4E5B-8D56-038955718F8D}" dt="2022-06-29T01:34:46.482" v="775" actId="6549"/>
        <pc:sldMkLst>
          <pc:docMk/>
          <pc:sldMk cId="717021838" sldId="263"/>
        </pc:sldMkLst>
        <pc:spChg chg="mod">
          <ac:chgData name="Carla White" userId="96583d78-9820-42f3-a815-3ac805f75629" providerId="ADAL" clId="{E0DA878B-FB8D-4E5B-8D56-038955718F8D}" dt="2022-06-29T01:34:46.482" v="775" actId="6549"/>
          <ac:spMkLst>
            <pc:docMk/>
            <pc:sldMk cId="717021838" sldId="263"/>
            <ac:spMk id="3" creationId="{4E07AF16-BCC5-AC01-1B4C-88D96023A5E7}"/>
          </ac:spMkLst>
        </pc:spChg>
      </pc:sldChg>
      <pc:sldChg chg="modSp modAnim">
        <pc:chgData name="Carla White" userId="96583d78-9820-42f3-a815-3ac805f75629" providerId="ADAL" clId="{E0DA878B-FB8D-4E5B-8D56-038955718F8D}" dt="2022-06-29T01:16:46.119" v="434" actId="207"/>
        <pc:sldMkLst>
          <pc:docMk/>
          <pc:sldMk cId="1486195591" sldId="264"/>
        </pc:sldMkLst>
        <pc:spChg chg="mod">
          <ac:chgData name="Carla White" userId="96583d78-9820-42f3-a815-3ac805f75629" providerId="ADAL" clId="{E0DA878B-FB8D-4E5B-8D56-038955718F8D}" dt="2022-06-29T01:16:46.119" v="434" actId="207"/>
          <ac:spMkLst>
            <pc:docMk/>
            <pc:sldMk cId="1486195591" sldId="264"/>
            <ac:spMk id="2" creationId="{8B65864F-DF8C-1FF9-8F11-10B1F3CC2F33}"/>
          </ac:spMkLst>
        </pc:spChg>
      </pc:sldChg>
      <pc:sldChg chg="modSp mod">
        <pc:chgData name="Carla White" userId="96583d78-9820-42f3-a815-3ac805f75629" providerId="ADAL" clId="{E0DA878B-FB8D-4E5B-8D56-038955718F8D}" dt="2022-06-29T01:01:55.512" v="412" actId="6549"/>
        <pc:sldMkLst>
          <pc:docMk/>
          <pc:sldMk cId="2917144452" sldId="266"/>
        </pc:sldMkLst>
        <pc:spChg chg="mod">
          <ac:chgData name="Carla White" userId="96583d78-9820-42f3-a815-3ac805f75629" providerId="ADAL" clId="{E0DA878B-FB8D-4E5B-8D56-038955718F8D}" dt="2022-06-29T01:01:55.512" v="412" actId="6549"/>
          <ac:spMkLst>
            <pc:docMk/>
            <pc:sldMk cId="2917144452" sldId="266"/>
            <ac:spMk id="3" creationId="{4E07AF16-BCC5-AC01-1B4C-88D96023A5E7}"/>
          </ac:spMkLst>
        </pc:spChg>
      </pc:sldChg>
      <pc:sldChg chg="modSp mod modAnim">
        <pc:chgData name="Carla White" userId="96583d78-9820-42f3-a815-3ac805f75629" providerId="ADAL" clId="{E0DA878B-FB8D-4E5B-8D56-038955718F8D}" dt="2022-06-29T01:20:19.177" v="451"/>
        <pc:sldMkLst>
          <pc:docMk/>
          <pc:sldMk cId="3613725635" sldId="270"/>
        </pc:sldMkLst>
        <pc:spChg chg="mod">
          <ac:chgData name="Carla White" userId="96583d78-9820-42f3-a815-3ac805f75629" providerId="ADAL" clId="{E0DA878B-FB8D-4E5B-8D56-038955718F8D}" dt="2022-06-29T01:19:54.994" v="450" actId="20577"/>
          <ac:spMkLst>
            <pc:docMk/>
            <pc:sldMk cId="3613725635" sldId="270"/>
            <ac:spMk id="3" creationId="{638998FC-71C9-552B-9096-DC3D394C36DA}"/>
          </ac:spMkLst>
        </pc:spChg>
      </pc:sldChg>
      <pc:sldChg chg="modSp mod">
        <pc:chgData name="Carla White" userId="96583d78-9820-42f3-a815-3ac805f75629" providerId="ADAL" clId="{E0DA878B-FB8D-4E5B-8D56-038955718F8D}" dt="2022-06-29T00:54:58.786" v="366" actId="20577"/>
        <pc:sldMkLst>
          <pc:docMk/>
          <pc:sldMk cId="1900105941" sldId="280"/>
        </pc:sldMkLst>
        <pc:spChg chg="mod">
          <ac:chgData name="Carla White" userId="96583d78-9820-42f3-a815-3ac805f75629" providerId="ADAL" clId="{E0DA878B-FB8D-4E5B-8D56-038955718F8D}" dt="2022-06-29T00:54:58.786" v="366" actId="20577"/>
          <ac:spMkLst>
            <pc:docMk/>
            <pc:sldMk cId="1900105941" sldId="280"/>
            <ac:spMk id="3" creationId="{D07E98CD-6D5E-91EA-8B05-0784F8E651B5}"/>
          </ac:spMkLst>
        </pc:spChg>
      </pc:sldChg>
      <pc:sldChg chg="modSp mod modAnim">
        <pc:chgData name="Carla White" userId="96583d78-9820-42f3-a815-3ac805f75629" providerId="ADAL" clId="{E0DA878B-FB8D-4E5B-8D56-038955718F8D}" dt="2022-06-29T00:51:36.998" v="357" actId="6549"/>
        <pc:sldMkLst>
          <pc:docMk/>
          <pc:sldMk cId="1309469641" sldId="281"/>
        </pc:sldMkLst>
        <pc:spChg chg="mod">
          <ac:chgData name="Carla White" userId="96583d78-9820-42f3-a815-3ac805f75629" providerId="ADAL" clId="{E0DA878B-FB8D-4E5B-8D56-038955718F8D}" dt="2022-06-29T00:51:36.998" v="357" actId="6549"/>
          <ac:spMkLst>
            <pc:docMk/>
            <pc:sldMk cId="1309469641" sldId="281"/>
            <ac:spMk id="3" creationId="{71AD7BE7-B400-45CC-C133-AB00775BB159}"/>
          </ac:spMkLst>
        </pc:spChg>
      </pc:sldChg>
      <pc:sldChg chg="modSp mod modAnim">
        <pc:chgData name="Carla White" userId="96583d78-9820-42f3-a815-3ac805f75629" providerId="ADAL" clId="{E0DA878B-FB8D-4E5B-8D56-038955718F8D}" dt="2022-06-29T01:36:58.320" v="777" actId="114"/>
        <pc:sldMkLst>
          <pc:docMk/>
          <pc:sldMk cId="2936576054" sldId="282"/>
        </pc:sldMkLst>
        <pc:spChg chg="mod">
          <ac:chgData name="Carla White" userId="96583d78-9820-42f3-a815-3ac805f75629" providerId="ADAL" clId="{E0DA878B-FB8D-4E5B-8D56-038955718F8D}" dt="2022-06-29T01:36:58.320" v="777" actId="114"/>
          <ac:spMkLst>
            <pc:docMk/>
            <pc:sldMk cId="2936576054" sldId="282"/>
            <ac:spMk id="3" creationId="{3393E938-7EA1-B85D-B299-D7481D8D15E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85EB-4F47-21E4-8249-0A6B89BB5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5D740-1A7B-7632-5D29-563774642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6B8316-605F-036C-DA56-703661AF3C50}"/>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5" name="Footer Placeholder 4">
            <a:extLst>
              <a:ext uri="{FF2B5EF4-FFF2-40B4-BE49-F238E27FC236}">
                <a16:creationId xmlns:a16="http://schemas.microsoft.com/office/drawing/2014/main" id="{7473EEB2-DE4B-569D-5D40-F98148917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19077-A419-8A8B-19FE-7DFCDD62C188}"/>
              </a:ext>
            </a:extLst>
          </p:cNvPr>
          <p:cNvSpPr>
            <a:spLocks noGrp="1"/>
          </p:cNvSpPr>
          <p:nvPr>
            <p:ph type="sldNum" sz="quarter" idx="12"/>
          </p:nvPr>
        </p:nvSpPr>
        <p:spPr/>
        <p:txBody>
          <a:bodyPr/>
          <a:lstStyle/>
          <a:p>
            <a:fld id="{A67DBB48-6908-44D7-BD60-843D5F468952}" type="slidenum">
              <a:rPr lang="en-US" smtClean="0"/>
              <a:t>‹#›</a:t>
            </a:fld>
            <a:endParaRPr lang="en-US" dirty="0"/>
          </a:p>
        </p:txBody>
      </p:sp>
      <p:sp>
        <p:nvSpPr>
          <p:cNvPr id="8" name="Content Placeholder 7">
            <a:extLst>
              <a:ext uri="{FF2B5EF4-FFF2-40B4-BE49-F238E27FC236}">
                <a16:creationId xmlns:a16="http://schemas.microsoft.com/office/drawing/2014/main" id="{991ADDD9-F1F0-3CC1-E980-3EC4E72BA845}"/>
              </a:ext>
            </a:extLst>
          </p:cNvPr>
          <p:cNvSpPr>
            <a:spLocks noGrp="1"/>
          </p:cNvSpPr>
          <p:nvPr>
            <p:ph sz="quarter" idx="13"/>
          </p:nvPr>
        </p:nvSpPr>
        <p:spPr>
          <a:xfrm>
            <a:off x="9844088" y="66405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05220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0-B7A3-6312-65B4-6769F45C1D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72AFB-A1AE-6EC9-37B7-A8B7B7D9D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14A0A-0C33-8970-DAD2-A27B4D5E0FCC}"/>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5" name="Footer Placeholder 4">
            <a:extLst>
              <a:ext uri="{FF2B5EF4-FFF2-40B4-BE49-F238E27FC236}">
                <a16:creationId xmlns:a16="http://schemas.microsoft.com/office/drawing/2014/main" id="{5ABEFC3D-1A11-0326-E365-FA00B10846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962343-76AF-1716-BECC-5D107903E3CA}"/>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368055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75A02-615B-D05A-E8A3-0E41892C4A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41905E-98D4-3986-C0E2-1B8645CD78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01D7B-DC8D-49D6-E067-756E745A46BD}"/>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5" name="Footer Placeholder 4">
            <a:extLst>
              <a:ext uri="{FF2B5EF4-FFF2-40B4-BE49-F238E27FC236}">
                <a16:creationId xmlns:a16="http://schemas.microsoft.com/office/drawing/2014/main" id="{08E77E6A-9290-6E4D-7804-4C383AC506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D05940-B192-D281-DBA6-F14349B52B09}"/>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419207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7A19-45D7-2232-0447-9E3EA6ABD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1D6E314-CCFC-35FD-FE38-D2305C065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303F260-FD8B-4AF4-53BB-4055D7D3AB6B}"/>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5" name="Footer Placeholder 4">
            <a:extLst>
              <a:ext uri="{FF2B5EF4-FFF2-40B4-BE49-F238E27FC236}">
                <a16:creationId xmlns:a16="http://schemas.microsoft.com/office/drawing/2014/main" id="{BEB5E497-6911-1B57-9E15-322CA8E22FB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CC8D3F11-0A4E-D508-DCC4-15DBC04DC1C2}"/>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390754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0F54-F702-3D50-C111-D41FF14F690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08E55F2-6C21-A069-64DB-28C1D824B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D1036C-4A2A-342F-4408-A0771E3F6C3A}"/>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5" name="Footer Placeholder 4">
            <a:extLst>
              <a:ext uri="{FF2B5EF4-FFF2-40B4-BE49-F238E27FC236}">
                <a16:creationId xmlns:a16="http://schemas.microsoft.com/office/drawing/2014/main" id="{9C77FCEE-0261-98C3-03DD-1B2EACD8A9B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C1907916-ED34-DD07-4664-7E5A2F9D6382}"/>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385776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FA9D-D42C-BD90-6FB9-2C029FC9F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ACFADAE-465B-0796-AC83-E44C24E2A7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CF5D46-7D39-FDC3-8B44-165F6D789BBD}"/>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5" name="Footer Placeholder 4">
            <a:extLst>
              <a:ext uri="{FF2B5EF4-FFF2-40B4-BE49-F238E27FC236}">
                <a16:creationId xmlns:a16="http://schemas.microsoft.com/office/drawing/2014/main" id="{91D6C5A3-18D3-BE79-797E-BCF2E45BAA97}"/>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12068AF-D8E7-AB3E-D9AA-D287C8354690}"/>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373738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FC1C-6328-83BF-EF5F-095E72FD1B7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E994ECE-193D-BBBE-9338-15BBABFFE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D068613-373B-1926-9AA8-858474F22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D2C8B28-74A3-8CBA-6C68-A20527FC115D}"/>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6" name="Footer Placeholder 5">
            <a:extLst>
              <a:ext uri="{FF2B5EF4-FFF2-40B4-BE49-F238E27FC236}">
                <a16:creationId xmlns:a16="http://schemas.microsoft.com/office/drawing/2014/main" id="{C99D52B4-CE76-6D5F-AE83-8E6D6E6113A6}"/>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B1A501DD-F18D-E8B5-FB99-D9EAFB593903}"/>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1212122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D63E-10B8-4757-051E-DD3EDDAEB36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E3B4B1D-516E-5D93-D911-8C0D90F1A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75660-0A0D-FDCB-106C-91E9CCD12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19592BA-3F0A-5546-94F3-1CE53D871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AD21B1-8342-7067-5E15-F4CA38D5F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F1169C0-8FC2-49B9-3FFB-FC593313CAA4}"/>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8" name="Footer Placeholder 7">
            <a:extLst>
              <a:ext uri="{FF2B5EF4-FFF2-40B4-BE49-F238E27FC236}">
                <a16:creationId xmlns:a16="http://schemas.microsoft.com/office/drawing/2014/main" id="{68ADC4B4-7F8B-177F-487C-BE933EA30D62}"/>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DFA0FA63-615F-4590-78BE-55FDEA598467}"/>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117775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CCD-1AB2-8401-3743-A5C6E787891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528E2FA-BFEB-767F-6A68-EB50952DC0FD}"/>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4" name="Footer Placeholder 3">
            <a:extLst>
              <a:ext uri="{FF2B5EF4-FFF2-40B4-BE49-F238E27FC236}">
                <a16:creationId xmlns:a16="http://schemas.microsoft.com/office/drawing/2014/main" id="{B9A5C48F-C63A-243F-6FEB-EAABB242593F}"/>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756BD177-37BF-0A6F-FB7A-71FEA6A3E1E7}"/>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127145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4BC2A-4D6C-2518-A5B9-56A9B29655D9}"/>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3" name="Footer Placeholder 2">
            <a:extLst>
              <a:ext uri="{FF2B5EF4-FFF2-40B4-BE49-F238E27FC236}">
                <a16:creationId xmlns:a16="http://schemas.microsoft.com/office/drawing/2014/main" id="{323C31A0-5AD3-0F62-5194-D5DC77CB8CB6}"/>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A77EAABC-5166-5B40-CFC6-4B18BF012C55}"/>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367498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D0CB-4DC0-3724-401C-E254A257A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CB2D816-7DDB-EDE6-231E-8CF17CD38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01D93CE-DC70-57DF-E5FC-2D5006D0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B2712-68FF-DF3D-7478-84DAB5F4CCB4}"/>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6" name="Footer Placeholder 5">
            <a:extLst>
              <a:ext uri="{FF2B5EF4-FFF2-40B4-BE49-F238E27FC236}">
                <a16:creationId xmlns:a16="http://schemas.microsoft.com/office/drawing/2014/main" id="{C74548A8-2D43-FDEE-8418-244DD2E3B21F}"/>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844C4FA9-1B7F-67EE-CE23-71A3C9ED2933}"/>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11664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C6C7-82E4-1B71-1808-60213F06B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5A619C-23F7-5DDE-C57D-3F6A7AB22D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02215-1069-7D6C-24A7-A7093CABFF50}"/>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5" name="Footer Placeholder 4">
            <a:extLst>
              <a:ext uri="{FF2B5EF4-FFF2-40B4-BE49-F238E27FC236}">
                <a16:creationId xmlns:a16="http://schemas.microsoft.com/office/drawing/2014/main" id="{F5D98D44-793B-3560-8E96-EAA29556AE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549565-4B5D-BCF3-CD68-28F1B8DD277A}"/>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1771041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C33D-67E0-6EDE-94A7-77ABB4090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FBE3734-E149-39D0-7A85-B16FC02A2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FA84D326-FB27-04D5-ADE0-17E3A960B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843F9-2B86-C463-D9BF-D437130328C3}"/>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6" name="Footer Placeholder 5">
            <a:extLst>
              <a:ext uri="{FF2B5EF4-FFF2-40B4-BE49-F238E27FC236}">
                <a16:creationId xmlns:a16="http://schemas.microsoft.com/office/drawing/2014/main" id="{375C726C-EC65-09E0-0D5A-E6D2A406012A}"/>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2AF10E19-6F62-A95D-18D2-1EC4AFA1FAAD}"/>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2164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C818-28AB-01C7-32B4-C406924E727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911B62D-893D-85AB-5D2E-481940AF5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F1E7EA-D2D8-C402-4F58-5AE89949B45C}"/>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5" name="Footer Placeholder 4">
            <a:extLst>
              <a:ext uri="{FF2B5EF4-FFF2-40B4-BE49-F238E27FC236}">
                <a16:creationId xmlns:a16="http://schemas.microsoft.com/office/drawing/2014/main" id="{1FB2DFA8-F959-20AC-4A1B-66C2B5A28A8C}"/>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232C62B-5784-2B71-F5A0-81667F509D2A}"/>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16947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3F79B7-F946-8835-DBE9-040CE02BEB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5645679-6D6C-93E8-8F49-A6EB0B11D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3075B0D-4BA3-A284-D42B-A2E39DA04C34}"/>
              </a:ext>
            </a:extLst>
          </p:cNvPr>
          <p:cNvSpPr>
            <a:spLocks noGrp="1"/>
          </p:cNvSpPr>
          <p:nvPr>
            <p:ph type="dt" sz="half" idx="10"/>
          </p:nvPr>
        </p:nvSpPr>
        <p:spPr/>
        <p:txBody>
          <a:bodyPr/>
          <a:lstStyle/>
          <a:p>
            <a:fld id="{3E2A7FBA-21D6-4B06-A5C2-C77ACA7F4082}" type="datetimeFigureOut">
              <a:rPr lang="en-NZ" smtClean="0"/>
              <a:t>29/06/2022</a:t>
            </a:fld>
            <a:endParaRPr lang="en-NZ" dirty="0"/>
          </a:p>
        </p:txBody>
      </p:sp>
      <p:sp>
        <p:nvSpPr>
          <p:cNvPr id="5" name="Footer Placeholder 4">
            <a:extLst>
              <a:ext uri="{FF2B5EF4-FFF2-40B4-BE49-F238E27FC236}">
                <a16:creationId xmlns:a16="http://schemas.microsoft.com/office/drawing/2014/main" id="{0409C23F-AC64-058C-A032-762CEA50BDDD}"/>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FB226FA-99CF-69F8-C1E7-5C910A41910E}"/>
              </a:ext>
            </a:extLst>
          </p:cNvPr>
          <p:cNvSpPr>
            <a:spLocks noGrp="1"/>
          </p:cNvSpPr>
          <p:nvPr>
            <p:ph type="sldNum" sz="quarter" idx="12"/>
          </p:nvPr>
        </p:nvSpPr>
        <p:spPr/>
        <p:txBody>
          <a:bodyPr/>
          <a:lstStyle/>
          <a:p>
            <a:fld id="{2DB2080D-3994-41FC-849E-5161E2C9CFE5}" type="slidenum">
              <a:rPr lang="en-NZ" smtClean="0"/>
              <a:t>‹#›</a:t>
            </a:fld>
            <a:endParaRPr lang="en-NZ" dirty="0"/>
          </a:p>
        </p:txBody>
      </p:sp>
    </p:spTree>
    <p:extLst>
      <p:ext uri="{BB962C8B-B14F-4D97-AF65-F5344CB8AC3E}">
        <p14:creationId xmlns:p14="http://schemas.microsoft.com/office/powerpoint/2010/main" val="178341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10F2-70FC-93DF-A10B-7BFE2849D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2FC4B4-925D-365F-4009-A746BFFFE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5C461-88D3-7769-D650-C0E2CB8CCEAA}"/>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5" name="Footer Placeholder 4">
            <a:extLst>
              <a:ext uri="{FF2B5EF4-FFF2-40B4-BE49-F238E27FC236}">
                <a16:creationId xmlns:a16="http://schemas.microsoft.com/office/drawing/2014/main" id="{94F9F783-4D52-A8FE-55AE-74B1CA1700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0ACA2D-B637-E460-C927-933F8E0F04C6}"/>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109561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649-B5D7-032C-2B31-499A57B3D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CAFE4-1C8F-F92B-2836-BF3DC57FDF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CB429-3407-AB1A-8015-7D8357F05A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A4826-E1DA-6D44-EB4C-BFECF0256874}"/>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6" name="Footer Placeholder 5">
            <a:extLst>
              <a:ext uri="{FF2B5EF4-FFF2-40B4-BE49-F238E27FC236}">
                <a16:creationId xmlns:a16="http://schemas.microsoft.com/office/drawing/2014/main" id="{FF50D1F1-729E-7272-5A14-971650A9CC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C3A25C-09C2-1B8C-A734-4245032A1C18}"/>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314903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D5D0-AEF7-671F-5130-1C7554222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65B1B-0F60-7DDA-F241-8177521FF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E5FDCF-135D-8E5F-F9FA-70702009F3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93687-D0B8-C558-53A1-90D385C5A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DB6E01-EAC3-975F-1C52-1709720181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B4543-4BFD-409E-6854-4400795EB63D}"/>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8" name="Footer Placeholder 7">
            <a:extLst>
              <a:ext uri="{FF2B5EF4-FFF2-40B4-BE49-F238E27FC236}">
                <a16:creationId xmlns:a16="http://schemas.microsoft.com/office/drawing/2014/main" id="{7D2E36AD-2FF8-3998-E50D-8BEAFE1B2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053F8A5-82A9-BB8E-C4C4-ADA9219685EA}"/>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235193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ABB5-2923-A724-0B3B-3894C837B7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8E5F9-3FE9-DC53-A9BA-C11D7BA343C9}"/>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4" name="Footer Placeholder 3">
            <a:extLst>
              <a:ext uri="{FF2B5EF4-FFF2-40B4-BE49-F238E27FC236}">
                <a16:creationId xmlns:a16="http://schemas.microsoft.com/office/drawing/2014/main" id="{7809F11A-1811-3C3E-F259-9F363DE5A1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0D4D49-0CA1-33A6-7E97-3AE149915E32}"/>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402223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83B94-2F6F-44B6-91BB-C16C48B24F75}"/>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3" name="Footer Placeholder 2">
            <a:extLst>
              <a:ext uri="{FF2B5EF4-FFF2-40B4-BE49-F238E27FC236}">
                <a16:creationId xmlns:a16="http://schemas.microsoft.com/office/drawing/2014/main" id="{37797E57-2E18-2BFE-67AC-50F56F15B5C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D596DE-5461-E74C-1CEA-8CEF64B91033}"/>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370306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EA34-DAE4-CC45-B142-8E1D9FB14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05FF6-351A-6B43-712A-C9DBBD849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904B8-137E-C58A-6F01-27FC28880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5141F-47F2-F7FB-959E-C6821B182049}"/>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6" name="Footer Placeholder 5">
            <a:extLst>
              <a:ext uri="{FF2B5EF4-FFF2-40B4-BE49-F238E27FC236}">
                <a16:creationId xmlns:a16="http://schemas.microsoft.com/office/drawing/2014/main" id="{2A1ED348-B512-A031-2E41-14CC8B7253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5AA8AD-EB8F-723C-E5EE-B7D64A5A75E2}"/>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336053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6638-E230-83EF-6880-EFC5CFCD4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2176F-DE8A-231F-37D8-128573F29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52D9A58-AB93-E9A0-8F4A-EEB71F46F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B8F84-9CE6-2D57-4860-8581916348DB}"/>
              </a:ext>
            </a:extLst>
          </p:cNvPr>
          <p:cNvSpPr>
            <a:spLocks noGrp="1"/>
          </p:cNvSpPr>
          <p:nvPr>
            <p:ph type="dt" sz="half" idx="10"/>
          </p:nvPr>
        </p:nvSpPr>
        <p:spPr/>
        <p:txBody>
          <a:bodyPr/>
          <a:lstStyle/>
          <a:p>
            <a:fld id="{D2144BB8-53DC-499F-9FB3-C4E48ADEDC1C}" type="datetimeFigureOut">
              <a:rPr lang="en-US" smtClean="0"/>
              <a:t>6/29/2022</a:t>
            </a:fld>
            <a:endParaRPr lang="en-US" dirty="0"/>
          </a:p>
        </p:txBody>
      </p:sp>
      <p:sp>
        <p:nvSpPr>
          <p:cNvPr id="6" name="Footer Placeholder 5">
            <a:extLst>
              <a:ext uri="{FF2B5EF4-FFF2-40B4-BE49-F238E27FC236}">
                <a16:creationId xmlns:a16="http://schemas.microsoft.com/office/drawing/2014/main" id="{403C30A5-20AD-FA94-44CF-7499F882E9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C0CF98-A3C9-9D2D-0B76-79C3285B71C4}"/>
              </a:ext>
            </a:extLst>
          </p:cNvPr>
          <p:cNvSpPr>
            <a:spLocks noGrp="1"/>
          </p:cNvSpPr>
          <p:nvPr>
            <p:ph type="sldNum" sz="quarter" idx="12"/>
          </p:nvPr>
        </p:nvSpPr>
        <p:spPr/>
        <p:txBody>
          <a:bodyPr/>
          <a:lstStyle/>
          <a:p>
            <a:fld id="{A67DBB48-6908-44D7-BD60-843D5F468952}" type="slidenum">
              <a:rPr lang="en-US" smtClean="0"/>
              <a:t>‹#›</a:t>
            </a:fld>
            <a:endParaRPr lang="en-US" dirty="0"/>
          </a:p>
        </p:txBody>
      </p:sp>
    </p:spTree>
    <p:extLst>
      <p:ext uri="{BB962C8B-B14F-4D97-AF65-F5344CB8AC3E}">
        <p14:creationId xmlns:p14="http://schemas.microsoft.com/office/powerpoint/2010/main" val="357922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2D626-23DF-84FC-459D-2359EF509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8BC5D1-CB86-80DE-D27B-1C4F26E9F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12DA7-F01B-BE58-DA60-5C8648D3A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44BB8-53DC-499F-9FB3-C4E48ADEDC1C}" type="datetimeFigureOut">
              <a:rPr lang="en-US" smtClean="0"/>
              <a:t>6/29/2022</a:t>
            </a:fld>
            <a:endParaRPr lang="en-US" dirty="0"/>
          </a:p>
        </p:txBody>
      </p:sp>
      <p:sp>
        <p:nvSpPr>
          <p:cNvPr id="5" name="Footer Placeholder 4">
            <a:extLst>
              <a:ext uri="{FF2B5EF4-FFF2-40B4-BE49-F238E27FC236}">
                <a16:creationId xmlns:a16="http://schemas.microsoft.com/office/drawing/2014/main" id="{823233D3-E05B-1E26-0135-92E8B73E0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9E86B1-5F11-5A78-8815-9C03234FC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DBB48-6908-44D7-BD60-843D5F468952}" type="slidenum">
              <a:rPr lang="en-US" smtClean="0"/>
              <a:t>‹#›</a:t>
            </a:fld>
            <a:endParaRPr lang="en-US" dirty="0"/>
          </a:p>
        </p:txBody>
      </p:sp>
    </p:spTree>
    <p:extLst>
      <p:ext uri="{BB962C8B-B14F-4D97-AF65-F5344CB8AC3E}">
        <p14:creationId xmlns:p14="http://schemas.microsoft.com/office/powerpoint/2010/main" val="1133680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8CE96-7FEF-257B-7238-2C1967856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01E3B64-E876-CA08-861E-37856B705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F4EDA0C-0790-6CF5-C998-8DAE064CA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A7FBA-21D6-4B06-A5C2-C77ACA7F4082}" type="datetimeFigureOut">
              <a:rPr lang="en-NZ" smtClean="0"/>
              <a:t>29/06/2022</a:t>
            </a:fld>
            <a:endParaRPr lang="en-NZ" dirty="0"/>
          </a:p>
        </p:txBody>
      </p:sp>
      <p:sp>
        <p:nvSpPr>
          <p:cNvPr id="5" name="Footer Placeholder 4">
            <a:extLst>
              <a:ext uri="{FF2B5EF4-FFF2-40B4-BE49-F238E27FC236}">
                <a16:creationId xmlns:a16="http://schemas.microsoft.com/office/drawing/2014/main" id="{4B004F3E-028A-DF90-B245-641358765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67B84642-FB89-E4B1-C522-7156A610B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2080D-3994-41FC-849E-5161E2C9CFE5}" type="slidenum">
              <a:rPr lang="en-NZ" smtClean="0"/>
              <a:t>‹#›</a:t>
            </a:fld>
            <a:endParaRPr lang="en-NZ" dirty="0"/>
          </a:p>
        </p:txBody>
      </p:sp>
    </p:spTree>
    <p:extLst>
      <p:ext uri="{BB962C8B-B14F-4D97-AF65-F5344CB8AC3E}">
        <p14:creationId xmlns:p14="http://schemas.microsoft.com/office/powerpoint/2010/main" val="991950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kohiringa.co.nz/education/lets-talk-gout" TargetMode="External"/><Relationship Id="rId7" Type="http://schemas.openxmlformats.org/officeDocument/2006/relationships/image" Target="../media/image1.png"/><Relationship Id="rId2" Type="http://schemas.openxmlformats.org/officeDocument/2006/relationships/hyperlink" Target="https://docs.google.com/forms/d/e/1FAIpQLSeJ2RdRG2Em6E74APSs4eep9OffpnliJFdesa0adWmr9fmQXw/viewform" TargetMode="Externa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hyperlink" Target="https://www.akohiringa.co.nz/education/episode-three-lets-talk-gout-part-1" TargetMode="External"/><Relationship Id="rId4" Type="http://schemas.openxmlformats.org/officeDocument/2006/relationships/hyperlink" Target="https://www.akohiringa.co.nz/education/episode-four-lets-talk-gout-part-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2B98-FE9A-E466-403C-004129ED96AF}"/>
              </a:ext>
            </a:extLst>
          </p:cNvPr>
          <p:cNvSpPr>
            <a:spLocks noGrp="1"/>
          </p:cNvSpPr>
          <p:nvPr>
            <p:ph type="ctrTitle"/>
          </p:nvPr>
        </p:nvSpPr>
        <p:spPr>
          <a:xfrm>
            <a:off x="1524000" y="1427147"/>
            <a:ext cx="9144000" cy="1091503"/>
          </a:xfrm>
        </p:spPr>
        <p:txBody>
          <a:bodyPr/>
          <a:lstStyle/>
          <a:p>
            <a:r>
              <a:rPr lang="en-NZ" b="1" dirty="0">
                <a:solidFill>
                  <a:schemeClr val="accent1">
                    <a:lumMod val="75000"/>
                  </a:schemeClr>
                </a:solidFill>
              </a:rPr>
              <a:t>Gout Part 2 </a:t>
            </a:r>
            <a:endParaRPr lang="en-US" b="1" dirty="0">
              <a:solidFill>
                <a:schemeClr val="accent1">
                  <a:lumMod val="75000"/>
                </a:schemeClr>
              </a:solidFill>
            </a:endParaRPr>
          </a:p>
        </p:txBody>
      </p:sp>
      <p:sp>
        <p:nvSpPr>
          <p:cNvPr id="3" name="Subtitle 2">
            <a:extLst>
              <a:ext uri="{FF2B5EF4-FFF2-40B4-BE49-F238E27FC236}">
                <a16:creationId xmlns:a16="http://schemas.microsoft.com/office/drawing/2014/main" id="{125F5140-EBA1-3165-40E7-E2B6F693091A}"/>
              </a:ext>
            </a:extLst>
          </p:cNvPr>
          <p:cNvSpPr>
            <a:spLocks noGrp="1"/>
          </p:cNvSpPr>
          <p:nvPr>
            <p:ph type="subTitle" idx="1"/>
          </p:nvPr>
        </p:nvSpPr>
        <p:spPr>
          <a:xfrm>
            <a:off x="1524000" y="2514117"/>
            <a:ext cx="9144000" cy="2764351"/>
          </a:xfrm>
        </p:spPr>
        <p:txBody>
          <a:bodyPr>
            <a:normAutofit/>
          </a:bodyPr>
          <a:lstStyle/>
          <a:p>
            <a:r>
              <a:rPr lang="en-NZ" sz="6000" dirty="0">
                <a:solidFill>
                  <a:srgbClr val="0070C0"/>
                </a:solidFill>
              </a:rPr>
              <a:t>Having the conversation</a:t>
            </a:r>
          </a:p>
          <a:p>
            <a:endParaRPr lang="en-NZ" dirty="0">
              <a:solidFill>
                <a:srgbClr val="0070C0"/>
              </a:solidFill>
            </a:endParaRPr>
          </a:p>
          <a:p>
            <a:endParaRPr lang="en-NZ" dirty="0">
              <a:solidFill>
                <a:srgbClr val="0070C0"/>
              </a:solidFill>
            </a:endParaRPr>
          </a:p>
          <a:p>
            <a:endParaRPr lang="en-NZ" dirty="0">
              <a:solidFill>
                <a:srgbClr val="0070C0"/>
              </a:solidFill>
            </a:endParaRPr>
          </a:p>
          <a:p>
            <a:r>
              <a:rPr lang="en-NZ" dirty="0">
                <a:solidFill>
                  <a:srgbClr val="0070C0"/>
                </a:solidFill>
              </a:rPr>
              <a:t>Susan Reid &amp; Carla White </a:t>
            </a:r>
            <a:endParaRPr lang="en-US" dirty="0">
              <a:solidFill>
                <a:srgbClr val="0070C0"/>
              </a:solidFill>
            </a:endParaRPr>
          </a:p>
        </p:txBody>
      </p:sp>
      <p:pic>
        <p:nvPicPr>
          <p:cNvPr id="4" name="Picture 3">
            <a:extLst>
              <a:ext uri="{FF2B5EF4-FFF2-40B4-BE49-F238E27FC236}">
                <a16:creationId xmlns:a16="http://schemas.microsoft.com/office/drawing/2014/main" id="{F1D99373-38C0-8788-9DFF-0FF2CAA2E772}"/>
              </a:ext>
            </a:extLst>
          </p:cNvPr>
          <p:cNvPicPr>
            <a:picLocks noChangeAspect="1"/>
          </p:cNvPicPr>
          <p:nvPr/>
        </p:nvPicPr>
        <p:blipFill>
          <a:blip r:embed="rId2"/>
          <a:stretch>
            <a:fillRect/>
          </a:stretch>
        </p:blipFill>
        <p:spPr>
          <a:xfrm>
            <a:off x="4091926" y="5273934"/>
            <a:ext cx="3439506" cy="1091503"/>
          </a:xfrm>
          <a:prstGeom prst="rect">
            <a:avLst/>
          </a:prstGeom>
        </p:spPr>
      </p:pic>
    </p:spTree>
    <p:extLst>
      <p:ext uri="{BB962C8B-B14F-4D97-AF65-F5344CB8AC3E}">
        <p14:creationId xmlns:p14="http://schemas.microsoft.com/office/powerpoint/2010/main" val="185374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64F-DF8C-1FF9-8F11-10B1F3CC2F33}"/>
              </a:ext>
            </a:extLst>
          </p:cNvPr>
          <p:cNvSpPr>
            <a:spLocks noGrp="1"/>
          </p:cNvSpPr>
          <p:nvPr>
            <p:ph type="title"/>
          </p:nvPr>
        </p:nvSpPr>
        <p:spPr>
          <a:xfrm>
            <a:off x="838200" y="752029"/>
            <a:ext cx="10515600" cy="1683521"/>
          </a:xfrm>
        </p:spPr>
        <p:txBody>
          <a:bodyPr>
            <a:normAutofit fontScale="90000"/>
          </a:bodyPr>
          <a:lstStyle/>
          <a:p>
            <a:r>
              <a:rPr lang="en-NZ" sz="4000" b="1" i="1" dirty="0">
                <a:solidFill>
                  <a:schemeClr val="accent6"/>
                </a:solidFill>
              </a:rPr>
              <a:t>“Gout’s painful but goes away”</a:t>
            </a:r>
            <a:br>
              <a:rPr lang="en-NZ" b="1" i="1" dirty="0">
                <a:solidFill>
                  <a:schemeClr val="accent6"/>
                </a:solidFill>
              </a:rPr>
            </a:br>
            <a:r>
              <a:rPr lang="en-NZ" b="1" i="1" dirty="0">
                <a:solidFill>
                  <a:schemeClr val="accent6"/>
                </a:solidFill>
              </a:rPr>
              <a:t>“</a:t>
            </a:r>
            <a:r>
              <a:rPr lang="en-NZ" sz="4000" b="1" i="1" dirty="0">
                <a:solidFill>
                  <a:schemeClr val="accent6"/>
                </a:solidFill>
              </a:rPr>
              <a:t>Gout’s no big deal – not something to worry about</a:t>
            </a:r>
            <a:r>
              <a:rPr lang="en-NZ" b="1" i="1" dirty="0">
                <a:solidFill>
                  <a:schemeClr val="accent6"/>
                </a:solidFill>
              </a:rPr>
              <a:t>”</a:t>
            </a:r>
            <a:br>
              <a:rPr lang="en-NZ" dirty="0">
                <a:solidFill>
                  <a:schemeClr val="accent6"/>
                </a:solidFill>
              </a:rPr>
            </a:br>
            <a:endParaRPr lang="en-US" i="1" dirty="0">
              <a:solidFill>
                <a:schemeClr val="accent6"/>
              </a:solidFill>
            </a:endParaRPr>
          </a:p>
        </p:txBody>
      </p:sp>
      <p:sp>
        <p:nvSpPr>
          <p:cNvPr id="3" name="Content Placeholder 2">
            <a:extLst>
              <a:ext uri="{FF2B5EF4-FFF2-40B4-BE49-F238E27FC236}">
                <a16:creationId xmlns:a16="http://schemas.microsoft.com/office/drawing/2014/main" id="{4E07AF16-BCC5-AC01-1B4C-88D96023A5E7}"/>
              </a:ext>
            </a:extLst>
          </p:cNvPr>
          <p:cNvSpPr>
            <a:spLocks noGrp="1"/>
          </p:cNvSpPr>
          <p:nvPr>
            <p:ph idx="1"/>
          </p:nvPr>
        </p:nvSpPr>
        <p:spPr>
          <a:xfrm>
            <a:off x="838200" y="2170632"/>
            <a:ext cx="10515600" cy="4404535"/>
          </a:xfrm>
        </p:spPr>
        <p:txBody>
          <a:bodyPr>
            <a:normAutofit/>
          </a:bodyPr>
          <a:lstStyle/>
          <a:p>
            <a:pPr marL="0" indent="0">
              <a:buNone/>
            </a:pPr>
            <a:r>
              <a:rPr lang="en-NZ" sz="1800" dirty="0">
                <a:solidFill>
                  <a:srgbClr val="0070C0"/>
                </a:solidFill>
              </a:rPr>
              <a:t>Ideas for discussing these statements</a:t>
            </a:r>
          </a:p>
          <a:p>
            <a:pPr marL="342900" indent="-342900">
              <a:buClr>
                <a:schemeClr val="accent1"/>
              </a:buClr>
              <a:buFont typeface="+mj-lt"/>
              <a:buAutoNum type="arabicPeriod"/>
            </a:pPr>
            <a:r>
              <a:rPr lang="en-NZ" sz="1800" dirty="0"/>
              <a:t>A gout attack is temporary but</a:t>
            </a:r>
          </a:p>
          <a:p>
            <a:pPr lvl="1">
              <a:buClr>
                <a:schemeClr val="accent1"/>
              </a:buClr>
            </a:pPr>
            <a:r>
              <a:rPr lang="en-NZ" sz="1600" dirty="0"/>
              <a:t>Each attack is damaging the affected joints and this can lead to permanent joint problems and disability </a:t>
            </a:r>
          </a:p>
          <a:p>
            <a:pPr lvl="1">
              <a:buClr>
                <a:schemeClr val="accent1"/>
              </a:buClr>
            </a:pPr>
            <a:r>
              <a:rPr lang="en-NZ" sz="1600" dirty="0"/>
              <a:t>Regular use of high doses of pain medicines like Voltaren, Ibuprofen or Prednisone  to manage the pain of attacks are bad for your stomach and can lead to other health problems </a:t>
            </a:r>
          </a:p>
          <a:p>
            <a:pPr lvl="1">
              <a:buClr>
                <a:schemeClr val="accent1"/>
              </a:buClr>
            </a:pPr>
            <a:r>
              <a:rPr lang="en-NZ" sz="1600" dirty="0"/>
              <a:t>You tend to get more frequent attacks as you get older</a:t>
            </a:r>
          </a:p>
          <a:p>
            <a:pPr marL="342900" indent="-342900">
              <a:buClr>
                <a:schemeClr val="accent1"/>
              </a:buClr>
              <a:buFont typeface="+mj-lt"/>
              <a:buAutoNum type="arabicPeriod"/>
            </a:pPr>
            <a:r>
              <a:rPr lang="en-NZ" sz="1800" dirty="0"/>
              <a:t>The underlying problem of </a:t>
            </a:r>
            <a:r>
              <a:rPr lang="en-NZ" sz="1800" b="1" i="1" dirty="0"/>
              <a:t>high uric acid</a:t>
            </a:r>
            <a:r>
              <a:rPr lang="en-NZ" sz="1800" b="1" dirty="0"/>
              <a:t> </a:t>
            </a:r>
            <a:r>
              <a:rPr lang="en-NZ" sz="1800" dirty="0"/>
              <a:t>is ongoing. Between your gout attacks, high uric acid levels in your body will create lumps, called tophi, around your joints and these will damage your joints in the long term if not treated</a:t>
            </a:r>
          </a:p>
          <a:p>
            <a:pPr marL="342900" indent="-342900">
              <a:buClr>
                <a:schemeClr val="accent1"/>
              </a:buClr>
              <a:buFont typeface="+mj-lt"/>
              <a:buAutoNum type="arabicPeriod"/>
            </a:pPr>
            <a:r>
              <a:rPr lang="en-NZ" sz="1800" dirty="0"/>
              <a:t>High uric acid is related to other health problems such as heart disease, diabetes and kidney problems</a:t>
            </a:r>
          </a:p>
          <a:p>
            <a:pPr marL="342900" indent="-342900">
              <a:buClr>
                <a:schemeClr val="accent1"/>
              </a:buClr>
              <a:buFont typeface="+mj-lt"/>
              <a:buAutoNum type="arabicPeriod"/>
            </a:pPr>
            <a:r>
              <a:rPr lang="en-NZ" sz="1800" dirty="0"/>
              <a:t>There are long term medicines for gout that help your body reduce the amount of uric acid in your body to safe levels – this prevents attacks, tophi and other problems</a:t>
            </a:r>
            <a:endParaRPr lang="en-US" sz="1800" dirty="0"/>
          </a:p>
        </p:txBody>
      </p:sp>
      <p:pic>
        <p:nvPicPr>
          <p:cNvPr id="4" name="Picture 3">
            <a:extLst>
              <a:ext uri="{FF2B5EF4-FFF2-40B4-BE49-F238E27FC236}">
                <a16:creationId xmlns:a16="http://schemas.microsoft.com/office/drawing/2014/main" id="{6885206E-02C7-766D-BBA8-74B386C68A1E}"/>
              </a:ext>
            </a:extLst>
          </p:cNvPr>
          <p:cNvPicPr>
            <a:picLocks noChangeAspect="1"/>
          </p:cNvPicPr>
          <p:nvPr/>
        </p:nvPicPr>
        <p:blipFill>
          <a:blip r:embed="rId2"/>
          <a:stretch>
            <a:fillRect/>
          </a:stretch>
        </p:blipFill>
        <p:spPr>
          <a:xfrm>
            <a:off x="8772035" y="5870414"/>
            <a:ext cx="2511770" cy="786452"/>
          </a:xfrm>
          <a:prstGeom prst="rect">
            <a:avLst/>
          </a:prstGeom>
        </p:spPr>
      </p:pic>
    </p:spTree>
    <p:extLst>
      <p:ext uri="{BB962C8B-B14F-4D97-AF65-F5344CB8AC3E}">
        <p14:creationId xmlns:p14="http://schemas.microsoft.com/office/powerpoint/2010/main" val="14861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43D7-B91A-128F-162B-0A4623CF1024}"/>
              </a:ext>
            </a:extLst>
          </p:cNvPr>
          <p:cNvSpPr>
            <a:spLocks noGrp="1"/>
          </p:cNvSpPr>
          <p:nvPr>
            <p:ph type="title"/>
          </p:nvPr>
        </p:nvSpPr>
        <p:spPr/>
        <p:txBody>
          <a:bodyPr/>
          <a:lstStyle/>
          <a:p>
            <a:r>
              <a:rPr lang="en-NZ" b="1" dirty="0">
                <a:solidFill>
                  <a:srgbClr val="0070C0"/>
                </a:solidFill>
              </a:rPr>
              <a:t>Green uric acid crystals (can grow into Tophi)</a:t>
            </a:r>
          </a:p>
        </p:txBody>
      </p:sp>
      <p:sp>
        <p:nvSpPr>
          <p:cNvPr id="3" name="Content Placeholder 2">
            <a:extLst>
              <a:ext uri="{FF2B5EF4-FFF2-40B4-BE49-F238E27FC236}">
                <a16:creationId xmlns:a16="http://schemas.microsoft.com/office/drawing/2014/main" id="{C1E3518B-CAAC-C4E6-CD1D-0834D118F5E6}"/>
              </a:ext>
            </a:extLst>
          </p:cNvPr>
          <p:cNvSpPr>
            <a:spLocks noGrp="1"/>
          </p:cNvSpPr>
          <p:nvPr>
            <p:ph idx="1"/>
          </p:nvPr>
        </p:nvSpPr>
        <p:spPr>
          <a:xfrm>
            <a:off x="838200" y="1825625"/>
            <a:ext cx="9126196" cy="4351338"/>
          </a:xfrm>
        </p:spPr>
        <p:txBody>
          <a:bodyPr>
            <a:normAutofit/>
          </a:bodyPr>
          <a:lstStyle/>
          <a:p>
            <a:endParaRPr lang="en-NZ" sz="1800" b="0" i="0" u="none" strike="noStrike" baseline="0" dirty="0">
              <a:latin typeface="Times New Roman" panose="02020603050405020304" pitchFamily="18" charset="0"/>
            </a:endParaRPr>
          </a:p>
          <a:p>
            <a:endParaRPr lang="en-NZ" dirty="0"/>
          </a:p>
          <a:p>
            <a:endParaRPr lang="en-NZ" dirty="0"/>
          </a:p>
          <a:p>
            <a:endParaRPr lang="en-NZ" dirty="0"/>
          </a:p>
          <a:p>
            <a:endParaRPr lang="en-NZ" dirty="0"/>
          </a:p>
          <a:p>
            <a:endParaRPr lang="en-NZ" dirty="0"/>
          </a:p>
          <a:p>
            <a:endParaRPr lang="en-NZ" dirty="0"/>
          </a:p>
          <a:p>
            <a:endParaRPr lang="en-NZ" dirty="0"/>
          </a:p>
          <a:p>
            <a:pPr marL="0" indent="0" algn="ctr">
              <a:buNone/>
            </a:pPr>
            <a:r>
              <a:rPr lang="en-NZ" sz="1600" dirty="0"/>
              <a:t>Image from Professor Nicola Dalbeth ADHB and University of Auckland</a:t>
            </a:r>
          </a:p>
        </p:txBody>
      </p:sp>
      <p:pic>
        <p:nvPicPr>
          <p:cNvPr id="5" name="Picture 4">
            <a:extLst>
              <a:ext uri="{FF2B5EF4-FFF2-40B4-BE49-F238E27FC236}">
                <a16:creationId xmlns:a16="http://schemas.microsoft.com/office/drawing/2014/main" id="{3C5C24AE-5333-9DB6-C32F-D512438996B6}"/>
              </a:ext>
            </a:extLst>
          </p:cNvPr>
          <p:cNvPicPr>
            <a:picLocks noChangeAspect="1"/>
          </p:cNvPicPr>
          <p:nvPr/>
        </p:nvPicPr>
        <p:blipFill>
          <a:blip r:embed="rId2"/>
          <a:stretch>
            <a:fillRect/>
          </a:stretch>
        </p:blipFill>
        <p:spPr>
          <a:xfrm>
            <a:off x="2691925" y="1653330"/>
            <a:ext cx="5491415" cy="4046795"/>
          </a:xfrm>
          <a:prstGeom prst="rect">
            <a:avLst/>
          </a:prstGeom>
        </p:spPr>
      </p:pic>
      <p:cxnSp>
        <p:nvCxnSpPr>
          <p:cNvPr id="7" name="Straight Arrow Connector 6">
            <a:extLst>
              <a:ext uri="{FF2B5EF4-FFF2-40B4-BE49-F238E27FC236}">
                <a16:creationId xmlns:a16="http://schemas.microsoft.com/office/drawing/2014/main" id="{9F856DC2-E10F-8818-9BC5-91B529F30863}"/>
              </a:ext>
            </a:extLst>
          </p:cNvPr>
          <p:cNvCxnSpPr>
            <a:cxnSpLocks/>
          </p:cNvCxnSpPr>
          <p:nvPr/>
        </p:nvCxnSpPr>
        <p:spPr>
          <a:xfrm>
            <a:off x="4742916" y="1157875"/>
            <a:ext cx="1222048" cy="34312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AA9F5903-80B9-C71D-C3E3-CCD5CEF5DCE5}"/>
              </a:ext>
            </a:extLst>
          </p:cNvPr>
          <p:cNvCxnSpPr>
            <a:cxnSpLocks/>
          </p:cNvCxnSpPr>
          <p:nvPr/>
        </p:nvCxnSpPr>
        <p:spPr>
          <a:xfrm>
            <a:off x="4742916" y="1157875"/>
            <a:ext cx="214326" cy="26911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46951FD2-63B8-5513-0B5A-BC306DCD19F2}"/>
              </a:ext>
            </a:extLst>
          </p:cNvPr>
          <p:cNvCxnSpPr>
            <a:cxnSpLocks/>
          </p:cNvCxnSpPr>
          <p:nvPr/>
        </p:nvCxnSpPr>
        <p:spPr>
          <a:xfrm>
            <a:off x="4742916" y="1157875"/>
            <a:ext cx="2820112" cy="41198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0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8E3E-B8DD-3EC6-D65F-3203A482E81E}"/>
              </a:ext>
            </a:extLst>
          </p:cNvPr>
          <p:cNvSpPr>
            <a:spLocks noGrp="1"/>
          </p:cNvSpPr>
          <p:nvPr>
            <p:ph type="title"/>
          </p:nvPr>
        </p:nvSpPr>
        <p:spPr/>
        <p:txBody>
          <a:bodyPr/>
          <a:lstStyle/>
          <a:p>
            <a:r>
              <a:rPr lang="en-NZ" b="1" dirty="0">
                <a:solidFill>
                  <a:srgbClr val="0070C0"/>
                </a:solidFill>
              </a:rPr>
              <a:t>Tophi</a:t>
            </a:r>
          </a:p>
        </p:txBody>
      </p:sp>
      <p:sp>
        <p:nvSpPr>
          <p:cNvPr id="3" name="Content Placeholder 2">
            <a:extLst>
              <a:ext uri="{FF2B5EF4-FFF2-40B4-BE49-F238E27FC236}">
                <a16:creationId xmlns:a16="http://schemas.microsoft.com/office/drawing/2014/main" id="{9F19BA35-BE3E-8AEC-828B-875FDECD3DB1}"/>
              </a:ext>
            </a:extLst>
          </p:cNvPr>
          <p:cNvSpPr>
            <a:spLocks noGrp="1"/>
          </p:cNvSpPr>
          <p:nvPr>
            <p:ph idx="1"/>
          </p:nvPr>
        </p:nvSpPr>
        <p:spPr/>
        <p:txBody>
          <a:bodyPr/>
          <a:lstStyle/>
          <a:p>
            <a:endParaRPr lang="en-NZ" sz="1800" b="0" i="0" u="none" strike="noStrike" baseline="0" dirty="0">
              <a:latin typeface="Times New Roman" panose="02020603050405020304" pitchFamily="18" charset="0"/>
            </a:endParaRPr>
          </a:p>
          <a:p>
            <a:endParaRPr lang="en-NZ" sz="1800" b="0" i="0" u="none" strike="noStrike" baseline="0" dirty="0">
              <a:latin typeface="Times New Roman" panose="02020603050405020304" pitchFamily="18" charset="0"/>
            </a:endParaRPr>
          </a:p>
          <a:p>
            <a:pPr marL="0" indent="0">
              <a:buNone/>
            </a:pPr>
            <a:r>
              <a:rPr lang="en-NZ" sz="1800" b="1" i="1" u="none" strike="noStrike" baseline="0" dirty="0">
                <a:latin typeface="Times New Roman" panose="02020603050405020304" pitchFamily="18" charset="0"/>
              </a:rPr>
              <a:t> 	</a:t>
            </a:r>
            <a:r>
              <a:rPr lang="en-NZ" sz="1800" b="1" i="1" u="none" strike="noStrike" baseline="30000" dirty="0">
                <a:latin typeface="Times New Roman" panose="02020603050405020304" pitchFamily="18" charset="0"/>
              </a:rPr>
              <a:t> 	</a:t>
            </a:r>
          </a:p>
          <a:p>
            <a:endParaRPr lang="en-NZ" dirty="0"/>
          </a:p>
        </p:txBody>
      </p:sp>
      <p:pic>
        <p:nvPicPr>
          <p:cNvPr id="5" name="Picture 4">
            <a:extLst>
              <a:ext uri="{FF2B5EF4-FFF2-40B4-BE49-F238E27FC236}">
                <a16:creationId xmlns:a16="http://schemas.microsoft.com/office/drawing/2014/main" id="{02D302ED-701F-EF9E-9A9B-8B64E87B377A}"/>
              </a:ext>
            </a:extLst>
          </p:cNvPr>
          <p:cNvPicPr>
            <a:picLocks noChangeAspect="1"/>
          </p:cNvPicPr>
          <p:nvPr/>
        </p:nvPicPr>
        <p:blipFill>
          <a:blip r:embed="rId2"/>
          <a:stretch>
            <a:fillRect/>
          </a:stretch>
        </p:blipFill>
        <p:spPr>
          <a:xfrm>
            <a:off x="1292180" y="1752600"/>
            <a:ext cx="9607639" cy="3352800"/>
          </a:xfrm>
          <a:prstGeom prst="rect">
            <a:avLst/>
          </a:prstGeom>
        </p:spPr>
      </p:pic>
      <p:sp>
        <p:nvSpPr>
          <p:cNvPr id="7" name="TextBox 6">
            <a:extLst>
              <a:ext uri="{FF2B5EF4-FFF2-40B4-BE49-F238E27FC236}">
                <a16:creationId xmlns:a16="http://schemas.microsoft.com/office/drawing/2014/main" id="{1B725FE4-897A-87EC-8D47-4997A172E29F}"/>
              </a:ext>
            </a:extLst>
          </p:cNvPr>
          <p:cNvSpPr txBox="1"/>
          <p:nvPr/>
        </p:nvSpPr>
        <p:spPr>
          <a:xfrm>
            <a:off x="1450647" y="5603657"/>
            <a:ext cx="8735939" cy="369332"/>
          </a:xfrm>
          <a:prstGeom prst="rect">
            <a:avLst/>
          </a:prstGeom>
          <a:noFill/>
        </p:spPr>
        <p:txBody>
          <a:bodyPr wrap="square">
            <a:spAutoFit/>
          </a:bodyPr>
          <a:lstStyle/>
          <a:p>
            <a:pPr marL="0" indent="0" algn="ctr">
              <a:buNone/>
            </a:pPr>
            <a:r>
              <a:rPr lang="en-NZ" sz="1800" dirty="0"/>
              <a:t>Image from Professor Nicola Dalbeth ADHB and University of Auckland</a:t>
            </a:r>
          </a:p>
        </p:txBody>
      </p:sp>
    </p:spTree>
    <p:extLst>
      <p:ext uri="{BB962C8B-B14F-4D97-AF65-F5344CB8AC3E}">
        <p14:creationId xmlns:p14="http://schemas.microsoft.com/office/powerpoint/2010/main" val="11846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64F-DF8C-1FF9-8F11-10B1F3CC2F33}"/>
              </a:ext>
            </a:extLst>
          </p:cNvPr>
          <p:cNvSpPr>
            <a:spLocks noGrp="1"/>
          </p:cNvSpPr>
          <p:nvPr>
            <p:ph type="title"/>
          </p:nvPr>
        </p:nvSpPr>
        <p:spPr/>
        <p:txBody>
          <a:bodyPr/>
          <a:lstStyle/>
          <a:p>
            <a:r>
              <a:rPr lang="en-NZ" b="1" i="1" dirty="0">
                <a:solidFill>
                  <a:schemeClr val="accent6"/>
                </a:solidFill>
              </a:rPr>
              <a:t>“I already use pills to treat my gout” </a:t>
            </a:r>
            <a:endParaRPr lang="en-US" b="1" i="1" dirty="0">
              <a:solidFill>
                <a:schemeClr val="accent6"/>
              </a:solidFill>
            </a:endParaRPr>
          </a:p>
        </p:txBody>
      </p:sp>
      <p:sp>
        <p:nvSpPr>
          <p:cNvPr id="3" name="Content Placeholder 2">
            <a:extLst>
              <a:ext uri="{FF2B5EF4-FFF2-40B4-BE49-F238E27FC236}">
                <a16:creationId xmlns:a16="http://schemas.microsoft.com/office/drawing/2014/main" id="{4E07AF16-BCC5-AC01-1B4C-88D96023A5E7}"/>
              </a:ext>
            </a:extLst>
          </p:cNvPr>
          <p:cNvSpPr>
            <a:spLocks noGrp="1"/>
          </p:cNvSpPr>
          <p:nvPr>
            <p:ph idx="1"/>
          </p:nvPr>
        </p:nvSpPr>
        <p:spPr>
          <a:xfrm>
            <a:off x="932204" y="1786070"/>
            <a:ext cx="10515600" cy="4160156"/>
          </a:xfrm>
        </p:spPr>
        <p:txBody>
          <a:bodyPr>
            <a:normAutofit/>
          </a:bodyPr>
          <a:lstStyle/>
          <a:p>
            <a:pPr marL="0" indent="0">
              <a:buNone/>
            </a:pPr>
            <a:r>
              <a:rPr lang="en-NZ" sz="2000" dirty="0">
                <a:solidFill>
                  <a:srgbClr val="0070C0"/>
                </a:solidFill>
              </a:rPr>
              <a:t>Ideas for discussing this statement </a:t>
            </a:r>
          </a:p>
          <a:p>
            <a:pPr marL="342900" indent="-342900">
              <a:buClr>
                <a:srgbClr val="0070C0"/>
              </a:buClr>
              <a:buFont typeface="+mj-lt"/>
              <a:buAutoNum type="arabicPeriod"/>
            </a:pPr>
            <a:r>
              <a:rPr lang="en-NZ" sz="1800" dirty="0"/>
              <a:t>Yes the pills you use </a:t>
            </a:r>
            <a:r>
              <a:rPr lang="en-NZ" sz="1800" u="sng" dirty="0"/>
              <a:t>treat the pain </a:t>
            </a:r>
            <a:r>
              <a:rPr lang="en-NZ" sz="1800" dirty="0"/>
              <a:t>of an attack by reducing the inflammation in the joint. Pain pills like Voltaren, and Ibuprofen treat pain from inflammation. They are known as NSAIDS (non-steroidal anti-inflammatory drugs). These pills treat the symptoms of the attack (pain and inflammation) but don’t treat the cause of the gout attacks (high uric acid)</a:t>
            </a:r>
          </a:p>
          <a:p>
            <a:pPr marL="342900" indent="-342900">
              <a:buClr>
                <a:srgbClr val="0070C0"/>
              </a:buClr>
              <a:buFont typeface="+mj-lt"/>
              <a:buAutoNum type="arabicPeriod"/>
            </a:pPr>
            <a:r>
              <a:rPr lang="en-NZ" sz="1800" dirty="0"/>
              <a:t>Unfortunately, regular or ongoing use of high doses of NSAIDs and other pain medicines such as Prednisone are bad for your stomach and can lead to other health problems</a:t>
            </a:r>
          </a:p>
          <a:p>
            <a:pPr marL="342900" indent="-342900">
              <a:buClr>
                <a:srgbClr val="0070C0"/>
              </a:buClr>
              <a:buFont typeface="+mj-lt"/>
              <a:buAutoNum type="arabicPeriod"/>
            </a:pPr>
            <a:r>
              <a:rPr lang="en-NZ" sz="1800" dirty="0"/>
              <a:t>Ongoing high levels of uric acid in your body, every gout attack, and ongoing NSAID use, is doing long-term damage to your joints and body</a:t>
            </a:r>
          </a:p>
          <a:p>
            <a:pPr marL="342900" indent="-342900">
              <a:buClr>
                <a:srgbClr val="0070C0"/>
              </a:buClr>
              <a:buFont typeface="+mj-lt"/>
              <a:buAutoNum type="arabicPeriod"/>
            </a:pPr>
            <a:r>
              <a:rPr lang="en-NZ" sz="1800" dirty="0"/>
              <a:t>There are long term medicines that treat the cause of gout by helping your body reduce the amount of uric acid to safe levels – this prevents attacks, tophi and other problems</a:t>
            </a:r>
          </a:p>
          <a:p>
            <a:pPr marL="342900" indent="-342900">
              <a:buClr>
                <a:srgbClr val="0070C0"/>
              </a:buClr>
              <a:buFont typeface="+mj-lt"/>
              <a:buAutoNum type="arabicPeriod"/>
            </a:pPr>
            <a:r>
              <a:rPr lang="en-NZ" sz="1800" dirty="0"/>
              <a:t>The most common long-term medicine  is allopurinol. Allopurinol stops the body making so much uric acid in your mimi/pee/ urine  </a:t>
            </a:r>
          </a:p>
          <a:p>
            <a:endParaRPr lang="en-US" dirty="0"/>
          </a:p>
        </p:txBody>
      </p:sp>
      <p:pic>
        <p:nvPicPr>
          <p:cNvPr id="4" name="Picture 3">
            <a:extLst>
              <a:ext uri="{FF2B5EF4-FFF2-40B4-BE49-F238E27FC236}">
                <a16:creationId xmlns:a16="http://schemas.microsoft.com/office/drawing/2014/main" id="{1D68F80D-759A-BBB7-F802-9CF2FC4B34E2}"/>
              </a:ext>
            </a:extLst>
          </p:cNvPr>
          <p:cNvPicPr>
            <a:picLocks noChangeAspect="1"/>
          </p:cNvPicPr>
          <p:nvPr/>
        </p:nvPicPr>
        <p:blipFill>
          <a:blip r:embed="rId2"/>
          <a:stretch>
            <a:fillRect/>
          </a:stretch>
        </p:blipFill>
        <p:spPr>
          <a:xfrm>
            <a:off x="8842030" y="5946226"/>
            <a:ext cx="2511770" cy="786452"/>
          </a:xfrm>
          <a:prstGeom prst="rect">
            <a:avLst/>
          </a:prstGeom>
        </p:spPr>
      </p:pic>
    </p:spTree>
    <p:extLst>
      <p:ext uri="{BB962C8B-B14F-4D97-AF65-F5344CB8AC3E}">
        <p14:creationId xmlns:p14="http://schemas.microsoft.com/office/powerpoint/2010/main" val="291714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F0DA-E259-1FE4-44A6-BA01600AA7F5}"/>
              </a:ext>
            </a:extLst>
          </p:cNvPr>
          <p:cNvSpPr>
            <a:spLocks noGrp="1"/>
          </p:cNvSpPr>
          <p:nvPr>
            <p:ph type="title"/>
          </p:nvPr>
        </p:nvSpPr>
        <p:spPr/>
        <p:txBody>
          <a:bodyPr/>
          <a:lstStyle/>
          <a:p>
            <a:r>
              <a:rPr lang="en-NZ" b="1" i="1" dirty="0">
                <a:solidFill>
                  <a:schemeClr val="accent6"/>
                </a:solidFill>
              </a:rPr>
              <a:t>“I don’t need long-term medicine - I’m too young for that”</a:t>
            </a:r>
          </a:p>
        </p:txBody>
      </p:sp>
      <p:sp>
        <p:nvSpPr>
          <p:cNvPr id="3" name="Content Placeholder 2">
            <a:extLst>
              <a:ext uri="{FF2B5EF4-FFF2-40B4-BE49-F238E27FC236}">
                <a16:creationId xmlns:a16="http://schemas.microsoft.com/office/drawing/2014/main" id="{71AD7BE7-B400-45CC-C133-AB00775BB159}"/>
              </a:ext>
            </a:extLst>
          </p:cNvPr>
          <p:cNvSpPr>
            <a:spLocks noGrp="1"/>
          </p:cNvSpPr>
          <p:nvPr>
            <p:ph idx="1"/>
          </p:nvPr>
        </p:nvSpPr>
        <p:spPr>
          <a:xfrm>
            <a:off x="838200" y="2110811"/>
            <a:ext cx="10515600" cy="4066152"/>
          </a:xfrm>
        </p:spPr>
        <p:txBody>
          <a:bodyPr>
            <a:normAutofit lnSpcReduction="10000"/>
          </a:bodyPr>
          <a:lstStyle/>
          <a:p>
            <a:pPr marL="0" indent="0">
              <a:buClr>
                <a:schemeClr val="accent1"/>
              </a:buClr>
              <a:buNone/>
            </a:pPr>
            <a:r>
              <a:rPr lang="en-NZ" sz="2400" dirty="0">
                <a:solidFill>
                  <a:srgbClr val="0070C0"/>
                </a:solidFill>
              </a:rPr>
              <a:t>Ideas for discussing these statements</a:t>
            </a:r>
          </a:p>
          <a:p>
            <a:pPr marL="514350" indent="-514350">
              <a:buClr>
                <a:schemeClr val="accent1"/>
              </a:buClr>
              <a:buFont typeface="+mj-lt"/>
              <a:buAutoNum type="arabicPeriod"/>
            </a:pPr>
            <a:r>
              <a:rPr lang="en-NZ" sz="2400" dirty="0"/>
              <a:t>Daily prevention medicine is normal &amp; </a:t>
            </a:r>
            <a:r>
              <a:rPr lang="en-NZ" sz="2400" dirty="0">
                <a:solidFill>
                  <a:schemeClr val="accent1"/>
                </a:solidFill>
              </a:rPr>
              <a:t>keeps you well </a:t>
            </a:r>
            <a:r>
              <a:rPr lang="en-NZ" sz="2400" dirty="0"/>
              <a:t>(same approach as preventing asthma) </a:t>
            </a:r>
          </a:p>
          <a:p>
            <a:pPr marL="514350" indent="-514350">
              <a:buClr>
                <a:schemeClr val="accent1"/>
              </a:buClr>
              <a:buFont typeface="+mj-lt"/>
              <a:buAutoNum type="arabicPeriod"/>
            </a:pPr>
            <a:r>
              <a:rPr lang="en-NZ" sz="2400" dirty="0"/>
              <a:t>Avoiding attacks and the risks of permanent damage, is awesome</a:t>
            </a:r>
          </a:p>
          <a:p>
            <a:pPr marL="514350" indent="-514350">
              <a:buClr>
                <a:schemeClr val="accent1"/>
              </a:buClr>
              <a:buFont typeface="+mj-lt"/>
              <a:buAutoNum type="arabicPeriod"/>
            </a:pPr>
            <a:r>
              <a:rPr lang="en-NZ" sz="2400" dirty="0"/>
              <a:t>Stops gout getting in the way of normal life e.g. work</a:t>
            </a:r>
          </a:p>
          <a:p>
            <a:pPr marL="514350" indent="-514350">
              <a:buClr>
                <a:schemeClr val="accent1"/>
              </a:buClr>
              <a:buFont typeface="+mj-lt"/>
              <a:buAutoNum type="arabicPeriod"/>
            </a:pPr>
            <a:r>
              <a:rPr lang="en-NZ" sz="2400" dirty="0"/>
              <a:t>Allows you to do all the things you enjoy e.g. family time, activity, </a:t>
            </a:r>
            <a:r>
              <a:rPr lang="en-NZ" sz="2400" dirty="0" err="1"/>
              <a:t>kaimoana</a:t>
            </a:r>
            <a:endParaRPr lang="en-NZ" sz="2400" dirty="0"/>
          </a:p>
          <a:p>
            <a:pPr marL="514350" indent="-514350">
              <a:buClr>
                <a:schemeClr val="accent1"/>
              </a:buClr>
              <a:buFont typeface="+mj-lt"/>
              <a:buAutoNum type="arabicPeriod"/>
            </a:pPr>
            <a:endParaRPr lang="en-NZ" sz="2400" dirty="0"/>
          </a:p>
          <a:p>
            <a:pPr marL="514350" indent="-514350">
              <a:buClr>
                <a:schemeClr val="accent1"/>
              </a:buClr>
              <a:buFont typeface="+mj-lt"/>
              <a:buAutoNum type="arabicPeriod"/>
            </a:pPr>
            <a:r>
              <a:rPr lang="en-NZ" sz="2400" dirty="0"/>
              <a:t>Managing gout attacks by diet alone leaves you at high risk of attacks, and every attack does damage; plus you still have other problems from underlying high uric acid</a:t>
            </a:r>
          </a:p>
        </p:txBody>
      </p:sp>
      <p:pic>
        <p:nvPicPr>
          <p:cNvPr id="4" name="Picture 3">
            <a:extLst>
              <a:ext uri="{FF2B5EF4-FFF2-40B4-BE49-F238E27FC236}">
                <a16:creationId xmlns:a16="http://schemas.microsoft.com/office/drawing/2014/main" id="{5CA71DCF-6CF2-8EB3-0461-F7CEC901CF2E}"/>
              </a:ext>
            </a:extLst>
          </p:cNvPr>
          <p:cNvPicPr>
            <a:picLocks noChangeAspect="1"/>
          </p:cNvPicPr>
          <p:nvPr/>
        </p:nvPicPr>
        <p:blipFill>
          <a:blip r:embed="rId2"/>
          <a:stretch>
            <a:fillRect/>
          </a:stretch>
        </p:blipFill>
        <p:spPr>
          <a:xfrm>
            <a:off x="8842030" y="5888702"/>
            <a:ext cx="2511770" cy="786452"/>
          </a:xfrm>
          <a:prstGeom prst="rect">
            <a:avLst/>
          </a:prstGeom>
        </p:spPr>
      </p:pic>
    </p:spTree>
    <p:extLst>
      <p:ext uri="{BB962C8B-B14F-4D97-AF65-F5344CB8AC3E}">
        <p14:creationId xmlns:p14="http://schemas.microsoft.com/office/powerpoint/2010/main" val="130946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13EA-63E3-8B76-27AB-B332E0C94CE0}"/>
              </a:ext>
            </a:extLst>
          </p:cNvPr>
          <p:cNvSpPr>
            <a:spLocks noGrp="1"/>
          </p:cNvSpPr>
          <p:nvPr>
            <p:ph type="title"/>
          </p:nvPr>
        </p:nvSpPr>
        <p:spPr/>
        <p:txBody>
          <a:bodyPr/>
          <a:lstStyle/>
          <a:p>
            <a:r>
              <a:rPr lang="en-NZ" b="1" dirty="0">
                <a:solidFill>
                  <a:srgbClr val="0070C0"/>
                </a:solidFill>
              </a:rPr>
              <a:t>Considering long-term medicine –</a:t>
            </a:r>
            <a:br>
              <a:rPr lang="en-NZ" b="1" dirty="0">
                <a:solidFill>
                  <a:srgbClr val="0070C0"/>
                </a:solidFill>
              </a:rPr>
            </a:br>
            <a:r>
              <a:rPr lang="en-NZ" b="1" dirty="0">
                <a:solidFill>
                  <a:srgbClr val="0070C0"/>
                </a:solidFill>
              </a:rPr>
              <a:t>uncertainty is natural</a:t>
            </a:r>
          </a:p>
        </p:txBody>
      </p:sp>
      <p:sp>
        <p:nvSpPr>
          <p:cNvPr id="3" name="Content Placeholder 2">
            <a:extLst>
              <a:ext uri="{FF2B5EF4-FFF2-40B4-BE49-F238E27FC236}">
                <a16:creationId xmlns:a16="http://schemas.microsoft.com/office/drawing/2014/main" id="{6FE38CDF-5B46-6C08-1774-16A794D44701}"/>
              </a:ext>
            </a:extLst>
          </p:cNvPr>
          <p:cNvSpPr>
            <a:spLocks noGrp="1"/>
          </p:cNvSpPr>
          <p:nvPr>
            <p:ph idx="1"/>
          </p:nvPr>
        </p:nvSpPr>
        <p:spPr>
          <a:xfrm>
            <a:off x="838200" y="2016806"/>
            <a:ext cx="10515600" cy="4025219"/>
          </a:xfrm>
        </p:spPr>
        <p:txBody>
          <a:bodyPr/>
          <a:lstStyle/>
          <a:p>
            <a:pPr marL="0" indent="0">
              <a:buNone/>
            </a:pPr>
            <a:r>
              <a:rPr lang="en-US" sz="1800" dirty="0"/>
              <a:t>A person may be reluctant to start long-term medicine. It may help to make a list of the good and not so good things about taking uric acid medicine and discussing this with someone they trust. </a:t>
            </a:r>
          </a:p>
          <a:p>
            <a:endParaRPr lang="en-US" sz="1800" b="0" i="0" u="none" strike="noStrike" baseline="0" dirty="0">
              <a:solidFill>
                <a:srgbClr val="211D1E"/>
              </a:solidFill>
              <a:latin typeface="Myriad Pro Light"/>
            </a:endParaRPr>
          </a:p>
        </p:txBody>
      </p:sp>
      <p:pic>
        <p:nvPicPr>
          <p:cNvPr id="5" name="Picture 4">
            <a:extLst>
              <a:ext uri="{FF2B5EF4-FFF2-40B4-BE49-F238E27FC236}">
                <a16:creationId xmlns:a16="http://schemas.microsoft.com/office/drawing/2014/main" id="{8F75CE05-C165-4EEC-551B-2C12A8A206FA}"/>
              </a:ext>
            </a:extLst>
          </p:cNvPr>
          <p:cNvPicPr>
            <a:picLocks noChangeAspect="1"/>
          </p:cNvPicPr>
          <p:nvPr/>
        </p:nvPicPr>
        <p:blipFill>
          <a:blip r:embed="rId2"/>
          <a:stretch>
            <a:fillRect/>
          </a:stretch>
        </p:blipFill>
        <p:spPr>
          <a:xfrm>
            <a:off x="6734800" y="2947426"/>
            <a:ext cx="4581642" cy="2465267"/>
          </a:xfrm>
          <a:prstGeom prst="rect">
            <a:avLst/>
          </a:prstGeom>
        </p:spPr>
      </p:pic>
      <p:graphicFrame>
        <p:nvGraphicFramePr>
          <p:cNvPr id="8" name="Table 8">
            <a:extLst>
              <a:ext uri="{FF2B5EF4-FFF2-40B4-BE49-F238E27FC236}">
                <a16:creationId xmlns:a16="http://schemas.microsoft.com/office/drawing/2014/main" id="{F2F953BF-539E-EE0C-A900-4B652EF354B9}"/>
              </a:ext>
            </a:extLst>
          </p:cNvPr>
          <p:cNvGraphicFramePr>
            <a:graphicFrameLocks noGrp="1"/>
          </p:cNvGraphicFramePr>
          <p:nvPr>
            <p:extLst>
              <p:ext uri="{D42A27DB-BD31-4B8C-83A1-F6EECF244321}">
                <p14:modId xmlns:p14="http://schemas.microsoft.com/office/powerpoint/2010/main" val="439326864"/>
              </p:ext>
            </p:extLst>
          </p:nvPr>
        </p:nvGraphicFramePr>
        <p:xfrm>
          <a:off x="986952" y="2973936"/>
          <a:ext cx="5710490" cy="2438757"/>
        </p:xfrm>
        <a:graphic>
          <a:graphicData uri="http://schemas.openxmlformats.org/drawingml/2006/table">
            <a:tbl>
              <a:tblPr firstRow="1" bandRow="1">
                <a:tableStyleId>{46F890A9-2807-4EBB-B81D-B2AA78EC7F39}</a:tableStyleId>
              </a:tblPr>
              <a:tblGrid>
                <a:gridCol w="2855245">
                  <a:extLst>
                    <a:ext uri="{9D8B030D-6E8A-4147-A177-3AD203B41FA5}">
                      <a16:colId xmlns:a16="http://schemas.microsoft.com/office/drawing/2014/main" val="2642781068"/>
                    </a:ext>
                  </a:extLst>
                </a:gridCol>
                <a:gridCol w="2855245">
                  <a:extLst>
                    <a:ext uri="{9D8B030D-6E8A-4147-A177-3AD203B41FA5}">
                      <a16:colId xmlns:a16="http://schemas.microsoft.com/office/drawing/2014/main" val="2840228198"/>
                    </a:ext>
                  </a:extLst>
                </a:gridCol>
              </a:tblGrid>
              <a:tr h="428016">
                <a:tc>
                  <a:txBody>
                    <a:bodyPr/>
                    <a:lstStyle/>
                    <a:p>
                      <a:r>
                        <a:rPr lang="en-NZ" dirty="0"/>
                        <a:t>What is good about taking uric acid medicine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dirty="0"/>
                        <a:t>What is not so good about taking uric acid medicine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433469"/>
                  </a:ext>
                </a:extLst>
              </a:tr>
              <a:tr h="594297">
                <a:tc>
                  <a:txBody>
                    <a:bodyPr/>
                    <a:lstStyle/>
                    <a:p>
                      <a:r>
                        <a:rPr lang="en-NZ" dirty="0"/>
                        <a:t>No more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dirty="0"/>
                        <a:t>Remembering to take it every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28806"/>
                  </a:ext>
                </a:extLst>
              </a:tr>
              <a:tr h="386199">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715515"/>
                  </a:ext>
                </a:extLst>
              </a:tr>
              <a:tr h="386199">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054648"/>
                  </a:ext>
                </a:extLst>
              </a:tr>
              <a:tr h="386199">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510434"/>
                  </a:ext>
                </a:extLst>
              </a:tr>
            </a:tbl>
          </a:graphicData>
        </a:graphic>
      </p:graphicFrame>
      <p:pic>
        <p:nvPicPr>
          <p:cNvPr id="4" name="Picture 3">
            <a:extLst>
              <a:ext uri="{FF2B5EF4-FFF2-40B4-BE49-F238E27FC236}">
                <a16:creationId xmlns:a16="http://schemas.microsoft.com/office/drawing/2014/main" id="{4251443C-7B15-FB86-22DA-639543308168}"/>
              </a:ext>
            </a:extLst>
          </p:cNvPr>
          <p:cNvPicPr>
            <a:picLocks noChangeAspect="1"/>
          </p:cNvPicPr>
          <p:nvPr/>
        </p:nvPicPr>
        <p:blipFill>
          <a:blip r:embed="rId3"/>
          <a:stretch>
            <a:fillRect/>
          </a:stretch>
        </p:blipFill>
        <p:spPr>
          <a:xfrm>
            <a:off x="8842030" y="5950087"/>
            <a:ext cx="2511770" cy="786452"/>
          </a:xfrm>
          <a:prstGeom prst="rect">
            <a:avLst/>
          </a:prstGeom>
        </p:spPr>
      </p:pic>
    </p:spTree>
    <p:extLst>
      <p:ext uri="{BB962C8B-B14F-4D97-AF65-F5344CB8AC3E}">
        <p14:creationId xmlns:p14="http://schemas.microsoft.com/office/powerpoint/2010/main" val="345417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1DDE-BF66-051E-7171-C4918A09F6F8}"/>
              </a:ext>
            </a:extLst>
          </p:cNvPr>
          <p:cNvSpPr>
            <a:spLocks noGrp="1"/>
          </p:cNvSpPr>
          <p:nvPr>
            <p:ph type="title"/>
          </p:nvPr>
        </p:nvSpPr>
        <p:spPr/>
        <p:txBody>
          <a:bodyPr>
            <a:normAutofit/>
          </a:bodyPr>
          <a:lstStyle/>
          <a:p>
            <a:r>
              <a:rPr lang="en-NZ" sz="4000" b="1" dirty="0">
                <a:solidFill>
                  <a:srgbClr val="0070C0"/>
                </a:solidFill>
              </a:rPr>
              <a:t>Uric acid medicine – PREVENTION is AWESOME</a:t>
            </a:r>
          </a:p>
        </p:txBody>
      </p:sp>
      <p:sp>
        <p:nvSpPr>
          <p:cNvPr id="3" name="Content Placeholder 2">
            <a:extLst>
              <a:ext uri="{FF2B5EF4-FFF2-40B4-BE49-F238E27FC236}">
                <a16:creationId xmlns:a16="http://schemas.microsoft.com/office/drawing/2014/main" id="{AE47B4A8-3A44-CDB0-8025-C5EE2CACB55E}"/>
              </a:ext>
            </a:extLst>
          </p:cNvPr>
          <p:cNvSpPr>
            <a:spLocks noGrp="1"/>
          </p:cNvSpPr>
          <p:nvPr>
            <p:ph idx="1"/>
          </p:nvPr>
        </p:nvSpPr>
        <p:spPr>
          <a:xfrm>
            <a:off x="838200" y="1854437"/>
            <a:ext cx="10515600" cy="4322526"/>
          </a:xfrm>
        </p:spPr>
        <p:txBody>
          <a:bodyPr>
            <a:normAutofit/>
          </a:bodyPr>
          <a:lstStyle/>
          <a:p>
            <a:pPr>
              <a:buClr>
                <a:schemeClr val="accent1"/>
              </a:buClr>
              <a:buFont typeface="Wingdings" panose="05000000000000000000" pitchFamily="2" charset="2"/>
              <a:buChar char="§"/>
            </a:pPr>
            <a:r>
              <a:rPr lang="en-NZ" sz="2000" dirty="0"/>
              <a:t>Preventing the build up of uric acid in your body, and preventing attacks protects your joints, stomach, kidneys and heart from long-term damage</a:t>
            </a:r>
          </a:p>
          <a:p>
            <a:pPr>
              <a:buClr>
                <a:schemeClr val="accent1"/>
              </a:buClr>
              <a:buFont typeface="Wingdings" panose="05000000000000000000" pitchFamily="2" charset="2"/>
              <a:buChar char="§"/>
            </a:pPr>
            <a:r>
              <a:rPr lang="en-NZ" sz="2000" dirty="0"/>
              <a:t>Allopurinol has been around for 60 years and is very safe</a:t>
            </a:r>
          </a:p>
          <a:p>
            <a:pPr>
              <a:buClr>
                <a:schemeClr val="accent1"/>
              </a:buClr>
              <a:buFont typeface="Wingdings" panose="05000000000000000000" pitchFamily="2" charset="2"/>
              <a:buChar char="§"/>
            </a:pPr>
            <a:r>
              <a:rPr lang="en-NZ" sz="2000" dirty="0"/>
              <a:t>Allopurinol is taken once a day, every day and this will keep your uric acid levels low</a:t>
            </a:r>
          </a:p>
          <a:p>
            <a:pPr>
              <a:buClr>
                <a:schemeClr val="accent1"/>
              </a:buClr>
              <a:buFont typeface="Wingdings" panose="05000000000000000000" pitchFamily="2" charset="2"/>
              <a:buChar char="§"/>
            </a:pPr>
            <a:r>
              <a:rPr lang="en-NZ" sz="2000" dirty="0"/>
              <a:t>The treatment goal for uric acid is 0.36 mmols/L (or lower 0.30 mmols/L if you have tophi)</a:t>
            </a:r>
          </a:p>
          <a:p>
            <a:pPr>
              <a:buClr>
                <a:schemeClr val="accent1"/>
              </a:buClr>
              <a:buFont typeface="Wingdings" panose="05000000000000000000" pitchFamily="2" charset="2"/>
              <a:buChar char="§"/>
            </a:pPr>
            <a:r>
              <a:rPr lang="en-NZ" sz="2000" dirty="0"/>
              <a:t>Taking it will mean you have no more attacks (</a:t>
            </a:r>
            <a:r>
              <a:rPr lang="en-NZ" sz="2000" i="1" dirty="0"/>
              <a:t>this might not be true in every case)  </a:t>
            </a:r>
            <a:r>
              <a:rPr lang="en-NZ" sz="2000" dirty="0"/>
              <a:t>– and can safely eat foods that used to cause gout attacks </a:t>
            </a:r>
          </a:p>
          <a:p>
            <a:pPr>
              <a:buClr>
                <a:schemeClr val="accent1"/>
              </a:buClr>
              <a:buFont typeface="Wingdings" panose="05000000000000000000" pitchFamily="2" charset="2"/>
              <a:buChar char="§"/>
            </a:pPr>
            <a:r>
              <a:rPr lang="en-NZ" sz="2000" dirty="0"/>
              <a:t>You take it forever. If you stop, uric acid will build up quickly again. </a:t>
            </a:r>
            <a:endParaRPr lang="en-NZ" sz="2000" dirty="0">
              <a:highlight>
                <a:srgbClr val="FFFF00"/>
              </a:highlight>
            </a:endParaRPr>
          </a:p>
          <a:p>
            <a:endParaRPr lang="en-NZ" dirty="0"/>
          </a:p>
          <a:p>
            <a:endParaRPr lang="en-NZ" dirty="0"/>
          </a:p>
        </p:txBody>
      </p:sp>
      <p:pic>
        <p:nvPicPr>
          <p:cNvPr id="4" name="Picture 3">
            <a:extLst>
              <a:ext uri="{FF2B5EF4-FFF2-40B4-BE49-F238E27FC236}">
                <a16:creationId xmlns:a16="http://schemas.microsoft.com/office/drawing/2014/main" id="{4BB06FE5-E727-AA83-DA0C-4554BF3D77D2}"/>
              </a:ext>
            </a:extLst>
          </p:cNvPr>
          <p:cNvPicPr>
            <a:picLocks noChangeAspect="1"/>
          </p:cNvPicPr>
          <p:nvPr/>
        </p:nvPicPr>
        <p:blipFill>
          <a:blip r:embed="rId2"/>
          <a:stretch>
            <a:fillRect/>
          </a:stretch>
        </p:blipFill>
        <p:spPr>
          <a:xfrm>
            <a:off x="8842030" y="5870414"/>
            <a:ext cx="2511770" cy="786452"/>
          </a:xfrm>
          <a:prstGeom prst="rect">
            <a:avLst/>
          </a:prstGeom>
        </p:spPr>
      </p:pic>
    </p:spTree>
    <p:extLst>
      <p:ext uri="{BB962C8B-B14F-4D97-AF65-F5344CB8AC3E}">
        <p14:creationId xmlns:p14="http://schemas.microsoft.com/office/powerpoint/2010/main" val="364888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3952-7D5A-7B52-9961-8FFC5C48A919}"/>
              </a:ext>
            </a:extLst>
          </p:cNvPr>
          <p:cNvSpPr>
            <a:spLocks noGrp="1"/>
          </p:cNvSpPr>
          <p:nvPr>
            <p:ph type="title"/>
          </p:nvPr>
        </p:nvSpPr>
        <p:spPr/>
        <p:txBody>
          <a:bodyPr/>
          <a:lstStyle/>
          <a:p>
            <a:r>
              <a:rPr lang="en-NZ" b="1" dirty="0">
                <a:solidFill>
                  <a:srgbClr val="0070C0"/>
                </a:solidFill>
              </a:rPr>
              <a:t>Starting allopurinol</a:t>
            </a:r>
          </a:p>
        </p:txBody>
      </p:sp>
      <p:sp>
        <p:nvSpPr>
          <p:cNvPr id="3" name="Content Placeholder 2">
            <a:extLst>
              <a:ext uri="{FF2B5EF4-FFF2-40B4-BE49-F238E27FC236}">
                <a16:creationId xmlns:a16="http://schemas.microsoft.com/office/drawing/2014/main" id="{E65096F0-732D-00EA-CEE5-595C24487A48}"/>
              </a:ext>
            </a:extLst>
          </p:cNvPr>
          <p:cNvSpPr>
            <a:spLocks noGrp="1"/>
          </p:cNvSpPr>
          <p:nvPr>
            <p:ph idx="1"/>
          </p:nvPr>
        </p:nvSpPr>
        <p:spPr/>
        <p:txBody>
          <a:bodyPr>
            <a:normAutofit/>
          </a:bodyPr>
          <a:lstStyle/>
          <a:p>
            <a:pPr>
              <a:buClr>
                <a:schemeClr val="accent1"/>
              </a:buClr>
              <a:buFont typeface="Wingdings" panose="05000000000000000000" pitchFamily="2" charset="2"/>
              <a:buChar char="§"/>
            </a:pPr>
            <a:r>
              <a:rPr lang="en-NZ" sz="2000" dirty="0"/>
              <a:t>People start on a low dose of allopurinol and this will be slowly increased until you reach your treatment goal for uric acid</a:t>
            </a:r>
          </a:p>
          <a:p>
            <a:pPr>
              <a:buClr>
                <a:schemeClr val="accent1"/>
              </a:buClr>
              <a:buFont typeface="Wingdings" panose="05000000000000000000" pitchFamily="2" charset="2"/>
              <a:buChar char="§"/>
            </a:pPr>
            <a:r>
              <a:rPr lang="en-NZ" sz="2000" dirty="0"/>
              <a:t>This is called titration (starting low and increasing dose slowly)</a:t>
            </a:r>
          </a:p>
          <a:p>
            <a:pPr>
              <a:buClr>
                <a:schemeClr val="accent1"/>
              </a:buClr>
              <a:buFont typeface="Wingdings" panose="05000000000000000000" pitchFamily="2" charset="2"/>
              <a:buChar char="§"/>
            </a:pPr>
            <a:r>
              <a:rPr lang="en-NZ" sz="2000" dirty="0"/>
              <a:t>Starting allopurinol will  cause the uric acid crystals in the joints and tophi to start dissolving and this can cause some attacks. So when allopurinol is started, a person will also be given pain medicine to use daily for a few months and maybe another pain medicine to be used short term if they get an attack</a:t>
            </a:r>
          </a:p>
          <a:p>
            <a:pPr>
              <a:buClr>
                <a:schemeClr val="accent1"/>
              </a:buClr>
              <a:buFont typeface="Wingdings" panose="05000000000000000000" pitchFamily="2" charset="2"/>
              <a:buChar char="§"/>
            </a:pPr>
            <a:r>
              <a:rPr lang="en-NZ" sz="2000" dirty="0"/>
              <a:t>A person’s dose of allopurinol will keep increasing monthly until they reach the treatment goals for uric acid of under 0.36 mmol/L or 0.30 mmol/L if you have tophi </a:t>
            </a:r>
          </a:p>
        </p:txBody>
      </p:sp>
      <p:pic>
        <p:nvPicPr>
          <p:cNvPr id="4" name="Picture 3">
            <a:extLst>
              <a:ext uri="{FF2B5EF4-FFF2-40B4-BE49-F238E27FC236}">
                <a16:creationId xmlns:a16="http://schemas.microsoft.com/office/drawing/2014/main" id="{73E7F8CB-CBAA-AE3D-DD4A-3781B387AA7E}"/>
              </a:ext>
            </a:extLst>
          </p:cNvPr>
          <p:cNvPicPr>
            <a:picLocks noChangeAspect="1"/>
          </p:cNvPicPr>
          <p:nvPr/>
        </p:nvPicPr>
        <p:blipFill>
          <a:blip r:embed="rId2"/>
          <a:stretch>
            <a:fillRect/>
          </a:stretch>
        </p:blipFill>
        <p:spPr>
          <a:xfrm>
            <a:off x="8842030" y="5783737"/>
            <a:ext cx="2511770" cy="786452"/>
          </a:xfrm>
          <a:prstGeom prst="rect">
            <a:avLst/>
          </a:prstGeom>
        </p:spPr>
      </p:pic>
    </p:spTree>
    <p:extLst>
      <p:ext uri="{BB962C8B-B14F-4D97-AF65-F5344CB8AC3E}">
        <p14:creationId xmlns:p14="http://schemas.microsoft.com/office/powerpoint/2010/main" val="420830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89C-DFD1-3C50-C962-7302059AE00D}"/>
              </a:ext>
            </a:extLst>
          </p:cNvPr>
          <p:cNvSpPr>
            <a:spLocks noGrp="1"/>
          </p:cNvSpPr>
          <p:nvPr>
            <p:ph type="title"/>
          </p:nvPr>
        </p:nvSpPr>
        <p:spPr>
          <a:xfrm>
            <a:off x="1120211" y="365125"/>
            <a:ext cx="10515600" cy="1325563"/>
          </a:xfrm>
        </p:spPr>
        <p:txBody>
          <a:bodyPr/>
          <a:lstStyle/>
          <a:p>
            <a:r>
              <a:rPr lang="en-NZ" b="1" dirty="0">
                <a:solidFill>
                  <a:srgbClr val="0070C0"/>
                </a:solidFill>
              </a:rPr>
              <a:t>Focus on the 90 per cent</a:t>
            </a:r>
          </a:p>
        </p:txBody>
      </p:sp>
      <p:pic>
        <p:nvPicPr>
          <p:cNvPr id="5" name="Content Placeholder 4">
            <a:extLst>
              <a:ext uri="{FF2B5EF4-FFF2-40B4-BE49-F238E27FC236}">
                <a16:creationId xmlns:a16="http://schemas.microsoft.com/office/drawing/2014/main" id="{5DA157F1-F116-6F51-CAF3-A6AA42122DDB}"/>
              </a:ext>
            </a:extLst>
          </p:cNvPr>
          <p:cNvPicPr>
            <a:picLocks noGrp="1" noChangeAspect="1"/>
          </p:cNvPicPr>
          <p:nvPr>
            <p:ph idx="1"/>
          </p:nvPr>
        </p:nvPicPr>
        <p:blipFill>
          <a:blip r:embed="rId2"/>
          <a:stretch>
            <a:fillRect/>
          </a:stretch>
        </p:blipFill>
        <p:spPr>
          <a:xfrm>
            <a:off x="2119358" y="1762132"/>
            <a:ext cx="6591054" cy="3711281"/>
          </a:xfrm>
        </p:spPr>
      </p:pic>
      <p:pic>
        <p:nvPicPr>
          <p:cNvPr id="3" name="Picture 2">
            <a:extLst>
              <a:ext uri="{FF2B5EF4-FFF2-40B4-BE49-F238E27FC236}">
                <a16:creationId xmlns:a16="http://schemas.microsoft.com/office/drawing/2014/main" id="{B3162514-B5C8-CA2E-B968-BAA735CF2A32}"/>
              </a:ext>
            </a:extLst>
          </p:cNvPr>
          <p:cNvPicPr>
            <a:picLocks noChangeAspect="1"/>
          </p:cNvPicPr>
          <p:nvPr/>
        </p:nvPicPr>
        <p:blipFill>
          <a:blip r:embed="rId3"/>
          <a:stretch>
            <a:fillRect/>
          </a:stretch>
        </p:blipFill>
        <p:spPr>
          <a:xfrm>
            <a:off x="8973203" y="5925278"/>
            <a:ext cx="2511770" cy="786452"/>
          </a:xfrm>
          <a:prstGeom prst="rect">
            <a:avLst/>
          </a:prstGeom>
        </p:spPr>
      </p:pic>
    </p:spTree>
    <p:extLst>
      <p:ext uri="{BB962C8B-B14F-4D97-AF65-F5344CB8AC3E}">
        <p14:creationId xmlns:p14="http://schemas.microsoft.com/office/powerpoint/2010/main" val="136659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52A2-9CBF-FE27-0452-898C5B99A001}"/>
              </a:ext>
            </a:extLst>
          </p:cNvPr>
          <p:cNvSpPr>
            <a:spLocks noGrp="1"/>
          </p:cNvSpPr>
          <p:nvPr>
            <p:ph type="title"/>
          </p:nvPr>
        </p:nvSpPr>
        <p:spPr/>
        <p:txBody>
          <a:bodyPr/>
          <a:lstStyle/>
          <a:p>
            <a:r>
              <a:rPr lang="en-NZ" b="1" dirty="0">
                <a:solidFill>
                  <a:srgbClr val="0070C0"/>
                </a:solidFill>
              </a:rPr>
              <a:t>Using the Change your life booklet </a:t>
            </a:r>
            <a:endParaRPr lang="en-US" b="1" dirty="0">
              <a:solidFill>
                <a:srgbClr val="0070C0"/>
              </a:solidFill>
            </a:endParaRPr>
          </a:p>
        </p:txBody>
      </p:sp>
      <p:sp>
        <p:nvSpPr>
          <p:cNvPr id="3" name="Content Placeholder 2">
            <a:extLst>
              <a:ext uri="{FF2B5EF4-FFF2-40B4-BE49-F238E27FC236}">
                <a16:creationId xmlns:a16="http://schemas.microsoft.com/office/drawing/2014/main" id="{45A915AC-2C8D-5052-4623-7D76089BD949}"/>
              </a:ext>
            </a:extLst>
          </p:cNvPr>
          <p:cNvSpPr>
            <a:spLocks noGrp="1"/>
          </p:cNvSpPr>
          <p:nvPr>
            <p:ph idx="1"/>
          </p:nvPr>
        </p:nvSpPr>
        <p:spPr>
          <a:xfrm>
            <a:off x="838200" y="1825625"/>
            <a:ext cx="8099091" cy="4351338"/>
          </a:xfrm>
        </p:spPr>
        <p:txBody>
          <a:bodyPr>
            <a:normAutofit/>
          </a:bodyPr>
          <a:lstStyle/>
          <a:p>
            <a:pPr>
              <a:buClr>
                <a:schemeClr val="accent1"/>
              </a:buClr>
              <a:buFont typeface="Wingdings" panose="05000000000000000000" pitchFamily="2" charset="2"/>
              <a:buChar char="§"/>
            </a:pPr>
            <a:r>
              <a:rPr lang="en-NZ" sz="2400" dirty="0"/>
              <a:t>What is gout – pages 2 and 3 </a:t>
            </a:r>
          </a:p>
          <a:p>
            <a:pPr>
              <a:buClr>
                <a:schemeClr val="accent1"/>
              </a:buClr>
              <a:buFont typeface="Wingdings" panose="05000000000000000000" pitchFamily="2" charset="2"/>
              <a:buChar char="§"/>
            </a:pPr>
            <a:r>
              <a:rPr lang="en-NZ" sz="2400" dirty="0"/>
              <a:t>How is your gout affecting you and picture of crystals – page 4 </a:t>
            </a:r>
          </a:p>
          <a:p>
            <a:pPr>
              <a:buClr>
                <a:schemeClr val="accent1"/>
              </a:buClr>
              <a:buFont typeface="Wingdings" panose="05000000000000000000" pitchFamily="2" charset="2"/>
              <a:buChar char="§"/>
            </a:pPr>
            <a:r>
              <a:rPr lang="en-NZ" sz="2400" dirty="0"/>
              <a:t>Unpacking uncertainty – page 7 </a:t>
            </a:r>
          </a:p>
          <a:p>
            <a:pPr>
              <a:buClr>
                <a:schemeClr val="accent1"/>
              </a:buClr>
              <a:buFont typeface="Wingdings" panose="05000000000000000000" pitchFamily="2" charset="2"/>
              <a:buChar char="§"/>
            </a:pPr>
            <a:r>
              <a:rPr lang="en-NZ" sz="2400" dirty="0"/>
              <a:t>Information about uric acid medicines – page 6</a:t>
            </a:r>
          </a:p>
          <a:p>
            <a:pPr>
              <a:buClr>
                <a:schemeClr val="accent1"/>
              </a:buClr>
              <a:buFont typeface="Wingdings" panose="05000000000000000000" pitchFamily="2" charset="2"/>
              <a:buChar char="§"/>
            </a:pPr>
            <a:r>
              <a:rPr lang="en-NZ" sz="2400" dirty="0"/>
              <a:t>Information about gout attack medicines – page 8 </a:t>
            </a:r>
          </a:p>
          <a:p>
            <a:pPr>
              <a:buClr>
                <a:schemeClr val="accent1"/>
              </a:buClr>
              <a:buFont typeface="Wingdings" panose="05000000000000000000" pitchFamily="2" charset="2"/>
              <a:buChar char="§"/>
            </a:pPr>
            <a:r>
              <a:rPr lang="en-NZ" sz="2400" dirty="0"/>
              <a:t>Matt’s story and Luka’s story – two young men on allopurinol    pages 10 &amp; 11</a:t>
            </a:r>
          </a:p>
          <a:p>
            <a:pPr>
              <a:buClr>
                <a:schemeClr val="accent1"/>
              </a:buClr>
              <a:buFont typeface="Wingdings" panose="05000000000000000000" pitchFamily="2" charset="2"/>
              <a:buChar char="§"/>
            </a:pPr>
            <a:r>
              <a:rPr lang="en-NZ" sz="2400" dirty="0"/>
              <a:t>Recording your gout medicines – page 9 </a:t>
            </a:r>
          </a:p>
          <a:p>
            <a:pPr>
              <a:buClr>
                <a:schemeClr val="accent1"/>
              </a:buClr>
              <a:buFont typeface="Wingdings" panose="05000000000000000000" pitchFamily="2" charset="2"/>
              <a:buChar char="§"/>
            </a:pPr>
            <a:r>
              <a:rPr lang="en-NZ" sz="2400" dirty="0"/>
              <a:t>Recording your uric acid test results – back page </a:t>
            </a:r>
          </a:p>
          <a:p>
            <a:endParaRPr lang="en-NZ" sz="2400" dirty="0"/>
          </a:p>
          <a:p>
            <a:endParaRPr lang="en-US" dirty="0"/>
          </a:p>
        </p:txBody>
      </p:sp>
      <p:pic>
        <p:nvPicPr>
          <p:cNvPr id="4" name="Content Placeholder 4">
            <a:extLst>
              <a:ext uri="{FF2B5EF4-FFF2-40B4-BE49-F238E27FC236}">
                <a16:creationId xmlns:a16="http://schemas.microsoft.com/office/drawing/2014/main" id="{BF2E8BBE-7EBD-BDBA-5042-E8B3694EFC3B}"/>
              </a:ext>
            </a:extLst>
          </p:cNvPr>
          <p:cNvPicPr>
            <a:picLocks noChangeAspect="1"/>
          </p:cNvPicPr>
          <p:nvPr/>
        </p:nvPicPr>
        <p:blipFill>
          <a:blip r:embed="rId2"/>
          <a:stretch>
            <a:fillRect/>
          </a:stretch>
        </p:blipFill>
        <p:spPr>
          <a:xfrm>
            <a:off x="8937291" y="1385987"/>
            <a:ext cx="2975707" cy="4086026"/>
          </a:xfrm>
          <a:prstGeom prst="rect">
            <a:avLst/>
          </a:prstGeom>
        </p:spPr>
      </p:pic>
      <p:pic>
        <p:nvPicPr>
          <p:cNvPr id="5" name="Picture 4">
            <a:extLst>
              <a:ext uri="{FF2B5EF4-FFF2-40B4-BE49-F238E27FC236}">
                <a16:creationId xmlns:a16="http://schemas.microsoft.com/office/drawing/2014/main" id="{9D3771E7-0611-1FAA-DF20-BFDA844FA8D8}"/>
              </a:ext>
            </a:extLst>
          </p:cNvPr>
          <p:cNvPicPr>
            <a:picLocks noChangeAspect="1"/>
          </p:cNvPicPr>
          <p:nvPr/>
        </p:nvPicPr>
        <p:blipFill>
          <a:blip r:embed="rId3"/>
          <a:stretch>
            <a:fillRect/>
          </a:stretch>
        </p:blipFill>
        <p:spPr>
          <a:xfrm>
            <a:off x="8937291" y="5918674"/>
            <a:ext cx="2511770" cy="786452"/>
          </a:xfrm>
          <a:prstGeom prst="rect">
            <a:avLst/>
          </a:prstGeom>
        </p:spPr>
      </p:pic>
    </p:spTree>
    <p:extLst>
      <p:ext uri="{BB962C8B-B14F-4D97-AF65-F5344CB8AC3E}">
        <p14:creationId xmlns:p14="http://schemas.microsoft.com/office/powerpoint/2010/main" val="88143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F028-3682-77F0-3D8E-0D6AC6E5F354}"/>
              </a:ext>
            </a:extLst>
          </p:cNvPr>
          <p:cNvSpPr>
            <a:spLocks noGrp="1"/>
          </p:cNvSpPr>
          <p:nvPr>
            <p:ph type="title"/>
          </p:nvPr>
        </p:nvSpPr>
        <p:spPr/>
        <p:txBody>
          <a:bodyPr/>
          <a:lstStyle/>
          <a:p>
            <a:r>
              <a:rPr lang="en-NZ" b="1" dirty="0">
                <a:solidFill>
                  <a:srgbClr val="0070C0"/>
                </a:solidFill>
              </a:rPr>
              <a:t>The challenge</a:t>
            </a:r>
          </a:p>
        </p:txBody>
      </p:sp>
      <p:sp>
        <p:nvSpPr>
          <p:cNvPr id="3" name="Content Placeholder 2">
            <a:extLst>
              <a:ext uri="{FF2B5EF4-FFF2-40B4-BE49-F238E27FC236}">
                <a16:creationId xmlns:a16="http://schemas.microsoft.com/office/drawing/2014/main" id="{D07E98CD-6D5E-91EA-8B05-0784F8E651B5}"/>
              </a:ext>
            </a:extLst>
          </p:cNvPr>
          <p:cNvSpPr>
            <a:spLocks noGrp="1"/>
          </p:cNvSpPr>
          <p:nvPr>
            <p:ph idx="1"/>
          </p:nvPr>
        </p:nvSpPr>
        <p:spPr>
          <a:xfrm>
            <a:off x="838200" y="2127903"/>
            <a:ext cx="10515600" cy="3119216"/>
          </a:xfrm>
        </p:spPr>
        <p:txBody>
          <a:bodyPr/>
          <a:lstStyle/>
          <a:p>
            <a:pPr marL="360000" indent="-360000">
              <a:buClr>
                <a:schemeClr val="accent1"/>
              </a:buClr>
              <a:buFont typeface="Wingdings" panose="05000000000000000000" pitchFamily="2" charset="2"/>
              <a:buChar char="§"/>
            </a:pPr>
            <a:r>
              <a:rPr lang="en-NZ" sz="2400" dirty="0"/>
              <a:t>Beliefs about gout are widespread and based on lived experience. Everything in our lived experience largely contradicts the scientific discoveries about the genetic causes of gout for Māori whānau and Pacific people</a:t>
            </a:r>
          </a:p>
          <a:p>
            <a:pPr marL="360000" indent="-360000">
              <a:buClr>
                <a:schemeClr val="accent1"/>
              </a:buClr>
              <a:buFont typeface="Wingdings" panose="05000000000000000000" pitchFamily="2" charset="2"/>
              <a:buChar char="§"/>
            </a:pPr>
            <a:endParaRPr lang="en-NZ" sz="2400" dirty="0"/>
          </a:p>
          <a:p>
            <a:pPr marL="360000" indent="-360000">
              <a:buClr>
                <a:schemeClr val="accent1"/>
              </a:buClr>
              <a:buFont typeface="Wingdings" panose="05000000000000000000" pitchFamily="2" charset="2"/>
              <a:buChar char="§"/>
            </a:pPr>
            <a:r>
              <a:rPr lang="en-NZ" sz="2400" dirty="0"/>
              <a:t>How we talk about gout is key to people seeing gout as a serious long-term condition and understanding the wider reasons to prevent gout attacks, especially when prevention includes long-term medicine </a:t>
            </a:r>
          </a:p>
          <a:p>
            <a:endParaRPr lang="en-NZ" dirty="0"/>
          </a:p>
        </p:txBody>
      </p:sp>
      <p:pic>
        <p:nvPicPr>
          <p:cNvPr id="4" name="Picture 3">
            <a:extLst>
              <a:ext uri="{FF2B5EF4-FFF2-40B4-BE49-F238E27FC236}">
                <a16:creationId xmlns:a16="http://schemas.microsoft.com/office/drawing/2014/main" id="{F2986D9C-E091-0627-8303-4ADF656308C7}"/>
              </a:ext>
            </a:extLst>
          </p:cNvPr>
          <p:cNvPicPr>
            <a:picLocks noChangeAspect="1"/>
          </p:cNvPicPr>
          <p:nvPr/>
        </p:nvPicPr>
        <p:blipFill>
          <a:blip r:embed="rId2"/>
          <a:stretch>
            <a:fillRect/>
          </a:stretch>
        </p:blipFill>
        <p:spPr>
          <a:xfrm>
            <a:off x="8494776" y="5942635"/>
            <a:ext cx="2529995" cy="787397"/>
          </a:xfrm>
          <a:prstGeom prst="rect">
            <a:avLst/>
          </a:prstGeom>
        </p:spPr>
      </p:pic>
    </p:spTree>
    <p:extLst>
      <p:ext uri="{BB962C8B-B14F-4D97-AF65-F5344CB8AC3E}">
        <p14:creationId xmlns:p14="http://schemas.microsoft.com/office/powerpoint/2010/main" val="190010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52A2-9CBF-FE27-0452-898C5B99A001}"/>
              </a:ext>
            </a:extLst>
          </p:cNvPr>
          <p:cNvSpPr>
            <a:spLocks noGrp="1"/>
          </p:cNvSpPr>
          <p:nvPr>
            <p:ph type="title"/>
          </p:nvPr>
        </p:nvSpPr>
        <p:spPr/>
        <p:txBody>
          <a:bodyPr/>
          <a:lstStyle/>
          <a:p>
            <a:r>
              <a:rPr lang="en-NZ" b="1" dirty="0">
                <a:solidFill>
                  <a:srgbClr val="0070C0"/>
                </a:solidFill>
              </a:rPr>
              <a:t>Other resources </a:t>
            </a:r>
            <a:endParaRPr lang="en-US" b="1" dirty="0">
              <a:solidFill>
                <a:srgbClr val="0070C0"/>
              </a:solidFill>
            </a:endParaRPr>
          </a:p>
        </p:txBody>
      </p:sp>
      <p:sp>
        <p:nvSpPr>
          <p:cNvPr id="3" name="Content Placeholder 2">
            <a:extLst>
              <a:ext uri="{FF2B5EF4-FFF2-40B4-BE49-F238E27FC236}">
                <a16:creationId xmlns:a16="http://schemas.microsoft.com/office/drawing/2014/main" id="{45A915AC-2C8D-5052-4623-7D76089BD949}"/>
              </a:ext>
            </a:extLst>
          </p:cNvPr>
          <p:cNvSpPr>
            <a:spLocks noGrp="1"/>
          </p:cNvSpPr>
          <p:nvPr>
            <p:ph idx="1"/>
          </p:nvPr>
        </p:nvSpPr>
        <p:spPr/>
        <p:txBody>
          <a:bodyPr>
            <a:normAutofit/>
          </a:bodyPr>
          <a:lstStyle/>
          <a:p>
            <a:r>
              <a:rPr lang="en-NZ" sz="2400" dirty="0"/>
              <a:t>Order Change your life booklet – currently available in English,</a:t>
            </a:r>
          </a:p>
          <a:p>
            <a:pPr marL="0" indent="0">
              <a:buNone/>
            </a:pPr>
            <a:r>
              <a:rPr lang="en-NZ" sz="2400" dirty="0"/>
              <a:t>    Samoan and Tongan. Te Reo Māori version available soon. </a:t>
            </a:r>
          </a:p>
          <a:p>
            <a:pPr marL="0" indent="0">
              <a:buNone/>
            </a:pPr>
            <a:r>
              <a:rPr lang="en-NZ" sz="2400" dirty="0"/>
              <a:t>    Order here  </a:t>
            </a:r>
            <a:r>
              <a:rPr lang="en-US" sz="1600" dirty="0">
                <a:hlinkClick r:id="rId2"/>
              </a:rPr>
              <a:t>Gout Booklet (google.com)</a:t>
            </a:r>
            <a:endParaRPr lang="en-NZ" sz="2400" dirty="0"/>
          </a:p>
          <a:p>
            <a:r>
              <a:rPr lang="en-NZ" sz="2400" b="0" i="0" dirty="0">
                <a:effectLst/>
              </a:rPr>
              <a:t>Let’s </a:t>
            </a:r>
            <a:r>
              <a:rPr lang="en-NZ" sz="2400" dirty="0"/>
              <a:t>talk gout </a:t>
            </a:r>
            <a:r>
              <a:rPr lang="en-NZ" sz="2400" b="0" i="0" dirty="0">
                <a:effectLst/>
              </a:rPr>
              <a:t>video demonstrates how Ask, Build, Check can be incorporated </a:t>
            </a:r>
          </a:p>
          <a:p>
            <a:pPr marL="0" indent="0">
              <a:buNone/>
            </a:pPr>
            <a:r>
              <a:rPr lang="en-NZ" sz="2400" b="0" i="0" dirty="0">
                <a:effectLst/>
              </a:rPr>
              <a:t>    into discussions about the long-term management of gout </a:t>
            </a:r>
            <a:r>
              <a:rPr lang="en-NZ" sz="1600" dirty="0">
                <a:hlinkClick r:id="rId3"/>
              </a:rPr>
              <a:t>Let's talk gout | He Ako </a:t>
            </a:r>
            <a:r>
              <a:rPr lang="en-NZ" sz="1600" dirty="0" err="1">
                <a:hlinkClick r:id="rId3"/>
              </a:rPr>
              <a:t>Hiringa</a:t>
            </a:r>
            <a:endParaRPr lang="en-NZ" sz="2400" dirty="0"/>
          </a:p>
          <a:p>
            <a:r>
              <a:rPr lang="en-NZ" sz="2400" dirty="0"/>
              <a:t>Audio only of the same video </a:t>
            </a:r>
            <a:r>
              <a:rPr lang="en-NZ" sz="1600" dirty="0">
                <a:hlinkClick r:id="rId4"/>
              </a:rPr>
              <a:t>Episode Four: Let's talk gout (part 2) | He Ako </a:t>
            </a:r>
            <a:r>
              <a:rPr lang="en-NZ" sz="1600" dirty="0" err="1">
                <a:hlinkClick r:id="rId4"/>
              </a:rPr>
              <a:t>Hiringa</a:t>
            </a:r>
            <a:endParaRPr lang="en-NZ" sz="1600" dirty="0"/>
          </a:p>
          <a:p>
            <a:r>
              <a:rPr lang="en-NZ" sz="2400" dirty="0"/>
              <a:t>Podcast with Professor Nicola Dalbeth, Carla White and Meihana Douglas (Health Psychologist and Health Improvement Practitioner) </a:t>
            </a:r>
            <a:r>
              <a:rPr lang="en-NZ" sz="2400" b="0" i="0" dirty="0">
                <a:effectLst/>
              </a:rPr>
              <a:t>on how to better communicate with people with gout to improve health outcomes </a:t>
            </a:r>
          </a:p>
          <a:p>
            <a:r>
              <a:rPr lang="en-NZ" sz="1600" dirty="0">
                <a:hlinkClick r:id="rId5"/>
              </a:rPr>
              <a:t>Episode Three: Let's talk gout (part 1) | He Ako </a:t>
            </a:r>
            <a:r>
              <a:rPr lang="en-NZ" sz="1600" dirty="0" err="1">
                <a:hlinkClick r:id="rId5"/>
              </a:rPr>
              <a:t>Hiringa</a:t>
            </a:r>
            <a:endParaRPr lang="en-NZ" sz="2400" dirty="0"/>
          </a:p>
          <a:p>
            <a:endParaRPr lang="en-NZ" sz="2400" dirty="0"/>
          </a:p>
          <a:p>
            <a:endParaRPr lang="en-US" dirty="0"/>
          </a:p>
        </p:txBody>
      </p:sp>
      <p:pic>
        <p:nvPicPr>
          <p:cNvPr id="4" name="Content Placeholder 4">
            <a:extLst>
              <a:ext uri="{FF2B5EF4-FFF2-40B4-BE49-F238E27FC236}">
                <a16:creationId xmlns:a16="http://schemas.microsoft.com/office/drawing/2014/main" id="{BF2E8BBE-7EBD-BDBA-5042-E8B3694EFC3B}"/>
              </a:ext>
            </a:extLst>
          </p:cNvPr>
          <p:cNvPicPr>
            <a:picLocks noChangeAspect="1"/>
          </p:cNvPicPr>
          <p:nvPr/>
        </p:nvPicPr>
        <p:blipFill>
          <a:blip r:embed="rId6"/>
          <a:stretch>
            <a:fillRect/>
          </a:stretch>
        </p:blipFill>
        <p:spPr>
          <a:xfrm>
            <a:off x="9490009" y="908069"/>
            <a:ext cx="1406333" cy="1931075"/>
          </a:xfrm>
          <a:prstGeom prst="rect">
            <a:avLst/>
          </a:prstGeom>
        </p:spPr>
      </p:pic>
      <p:pic>
        <p:nvPicPr>
          <p:cNvPr id="5" name="Picture 4">
            <a:extLst>
              <a:ext uri="{FF2B5EF4-FFF2-40B4-BE49-F238E27FC236}">
                <a16:creationId xmlns:a16="http://schemas.microsoft.com/office/drawing/2014/main" id="{9D3771E7-0611-1FAA-DF20-BFDA844FA8D8}"/>
              </a:ext>
            </a:extLst>
          </p:cNvPr>
          <p:cNvPicPr>
            <a:picLocks noChangeAspect="1"/>
          </p:cNvPicPr>
          <p:nvPr/>
        </p:nvPicPr>
        <p:blipFill>
          <a:blip r:embed="rId7"/>
          <a:stretch>
            <a:fillRect/>
          </a:stretch>
        </p:blipFill>
        <p:spPr>
          <a:xfrm>
            <a:off x="8937291" y="5918674"/>
            <a:ext cx="2511770" cy="786452"/>
          </a:xfrm>
          <a:prstGeom prst="rect">
            <a:avLst/>
          </a:prstGeom>
        </p:spPr>
      </p:pic>
    </p:spTree>
    <p:extLst>
      <p:ext uri="{BB962C8B-B14F-4D97-AF65-F5344CB8AC3E}">
        <p14:creationId xmlns:p14="http://schemas.microsoft.com/office/powerpoint/2010/main" val="252116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35DB-692C-2828-9021-48DD2DB3B3C4}"/>
              </a:ext>
            </a:extLst>
          </p:cNvPr>
          <p:cNvSpPr>
            <a:spLocks noGrp="1"/>
          </p:cNvSpPr>
          <p:nvPr>
            <p:ph type="title"/>
          </p:nvPr>
        </p:nvSpPr>
        <p:spPr/>
        <p:txBody>
          <a:bodyPr/>
          <a:lstStyle/>
          <a:p>
            <a:r>
              <a:rPr lang="en-NZ" b="1" dirty="0">
                <a:solidFill>
                  <a:srgbClr val="0070C0"/>
                </a:solidFill>
              </a:rPr>
              <a:t>Case Study</a:t>
            </a:r>
            <a:endParaRPr lang="en-US" b="1" dirty="0">
              <a:solidFill>
                <a:srgbClr val="0070C0"/>
              </a:solidFill>
            </a:endParaRPr>
          </a:p>
        </p:txBody>
      </p:sp>
      <p:sp>
        <p:nvSpPr>
          <p:cNvPr id="3" name="Content Placeholder 2">
            <a:extLst>
              <a:ext uri="{FF2B5EF4-FFF2-40B4-BE49-F238E27FC236}">
                <a16:creationId xmlns:a16="http://schemas.microsoft.com/office/drawing/2014/main" id="{638998FC-71C9-552B-9096-DC3D394C36DA}"/>
              </a:ext>
            </a:extLst>
          </p:cNvPr>
          <p:cNvSpPr>
            <a:spLocks noGrp="1"/>
          </p:cNvSpPr>
          <p:nvPr>
            <p:ph idx="1"/>
          </p:nvPr>
        </p:nvSpPr>
        <p:spPr>
          <a:xfrm>
            <a:off x="838200" y="1825625"/>
            <a:ext cx="10108963" cy="4351338"/>
          </a:xfrm>
        </p:spPr>
        <p:txBody>
          <a:bodyPr>
            <a:normAutofit/>
          </a:bodyPr>
          <a:lstStyle/>
          <a:p>
            <a:pPr marL="0" indent="0">
              <a:buNone/>
            </a:pPr>
            <a:r>
              <a:rPr lang="en-NZ" sz="2400" dirty="0"/>
              <a:t>Tahi is 25 year old Māori male who works as a roofer 6 days a week. He had one gout attack last summer and this summer he’s had two gout attacks. The gout attacks were painful but went away after a week. Tahi thinks gout’s awful but also a bit of a joke – and a bit embarrassing. He can’t remember the last time he visited his GP. </a:t>
            </a:r>
          </a:p>
          <a:p>
            <a:pPr marL="0" indent="0">
              <a:spcBef>
                <a:spcPts val="1800"/>
              </a:spcBef>
              <a:buNone/>
            </a:pPr>
            <a:r>
              <a:rPr lang="en-NZ" sz="2400" dirty="0"/>
              <a:t>Tahi has been treating his gout attacks by buying Voltaren from a pharmacy near where he works. He has come to see his GP because the pharmacist told him she wasn’t comfortable selling him any more Voltaren because he has bought so much recently – not just for his gout but also because he strained his shoulder at work and took Voltaren for that pain as well.   </a:t>
            </a:r>
            <a:endParaRPr lang="en-US" sz="2400" dirty="0"/>
          </a:p>
        </p:txBody>
      </p:sp>
      <p:pic>
        <p:nvPicPr>
          <p:cNvPr id="4" name="Picture 3">
            <a:extLst>
              <a:ext uri="{FF2B5EF4-FFF2-40B4-BE49-F238E27FC236}">
                <a16:creationId xmlns:a16="http://schemas.microsoft.com/office/drawing/2014/main" id="{15D0D230-3853-5492-8020-EA583CEEA4C1}"/>
              </a:ext>
            </a:extLst>
          </p:cNvPr>
          <p:cNvPicPr>
            <a:picLocks noChangeAspect="1"/>
          </p:cNvPicPr>
          <p:nvPr/>
        </p:nvPicPr>
        <p:blipFill>
          <a:blip r:embed="rId2"/>
          <a:stretch>
            <a:fillRect/>
          </a:stretch>
        </p:blipFill>
        <p:spPr>
          <a:xfrm>
            <a:off x="8255623" y="5758126"/>
            <a:ext cx="2691540" cy="837673"/>
          </a:xfrm>
          <a:prstGeom prst="rect">
            <a:avLst/>
          </a:prstGeom>
        </p:spPr>
      </p:pic>
    </p:spTree>
    <p:extLst>
      <p:ext uri="{BB962C8B-B14F-4D97-AF65-F5344CB8AC3E}">
        <p14:creationId xmlns:p14="http://schemas.microsoft.com/office/powerpoint/2010/main" val="54981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EF0E-1B1C-7D59-BA03-AD51EEBAEF3D}"/>
              </a:ext>
            </a:extLst>
          </p:cNvPr>
          <p:cNvSpPr>
            <a:spLocks noGrp="1"/>
          </p:cNvSpPr>
          <p:nvPr>
            <p:ph type="title"/>
          </p:nvPr>
        </p:nvSpPr>
        <p:spPr/>
        <p:txBody>
          <a:bodyPr/>
          <a:lstStyle/>
          <a:p>
            <a:r>
              <a:rPr lang="en-NZ" b="1" dirty="0">
                <a:solidFill>
                  <a:srgbClr val="0070C0"/>
                </a:solidFill>
              </a:rPr>
              <a:t>Use Ask Build Check </a:t>
            </a:r>
            <a:endParaRPr lang="en-US" b="1" dirty="0">
              <a:solidFill>
                <a:srgbClr val="0070C0"/>
              </a:solidFill>
            </a:endParaRPr>
          </a:p>
        </p:txBody>
      </p:sp>
      <p:sp>
        <p:nvSpPr>
          <p:cNvPr id="3" name="Content Placeholder 2">
            <a:extLst>
              <a:ext uri="{FF2B5EF4-FFF2-40B4-BE49-F238E27FC236}">
                <a16:creationId xmlns:a16="http://schemas.microsoft.com/office/drawing/2014/main" id="{2EF767CA-C842-9E25-0E24-F4B33938AB6F}"/>
              </a:ext>
            </a:extLst>
          </p:cNvPr>
          <p:cNvSpPr>
            <a:spLocks noGrp="1"/>
          </p:cNvSpPr>
          <p:nvPr>
            <p:ph idx="1"/>
          </p:nvPr>
        </p:nvSpPr>
        <p:spPr>
          <a:xfrm>
            <a:off x="778379" y="4301719"/>
            <a:ext cx="10515600" cy="1957135"/>
          </a:xfrm>
        </p:spPr>
        <p:txBody>
          <a:bodyPr>
            <a:normAutofit fontScale="92500" lnSpcReduction="10000"/>
          </a:bodyPr>
          <a:lstStyle/>
          <a:p>
            <a:pPr>
              <a:buClr>
                <a:srgbClr val="0070C0"/>
              </a:buClr>
              <a:buFont typeface="Wingdings" panose="05000000000000000000" pitchFamily="2" charset="2"/>
              <a:buChar char="§"/>
            </a:pPr>
            <a:r>
              <a:rPr lang="en-NZ" sz="2400" dirty="0"/>
              <a:t>Ask questions to find out what Tahi already knows, does and feels about gout e.g who else in your family gets gout; why do you think you have gout; what seems to cause it; what have you tried to treat it; how do you feel about having gout; what impact does it have on your life?</a:t>
            </a:r>
          </a:p>
          <a:p>
            <a:pPr>
              <a:buClr>
                <a:srgbClr val="0070C0"/>
              </a:buClr>
              <a:buFont typeface="Wingdings" panose="05000000000000000000" pitchFamily="2" charset="2"/>
              <a:buChar char="§"/>
            </a:pPr>
            <a:r>
              <a:rPr lang="en-NZ" sz="2400" dirty="0"/>
              <a:t>Why? New information needs to connect to Tahi’s existing knowledge, feelings and values in order to be believed, retained and used</a:t>
            </a:r>
          </a:p>
        </p:txBody>
      </p:sp>
      <p:pic>
        <p:nvPicPr>
          <p:cNvPr id="5" name="Picture 4">
            <a:extLst>
              <a:ext uri="{FF2B5EF4-FFF2-40B4-BE49-F238E27FC236}">
                <a16:creationId xmlns:a16="http://schemas.microsoft.com/office/drawing/2014/main" id="{AF06CFDF-FA02-0FE0-4085-6F6A5EE4B520}"/>
              </a:ext>
            </a:extLst>
          </p:cNvPr>
          <p:cNvPicPr>
            <a:picLocks noChangeAspect="1"/>
          </p:cNvPicPr>
          <p:nvPr/>
        </p:nvPicPr>
        <p:blipFill>
          <a:blip r:embed="rId2"/>
          <a:stretch>
            <a:fillRect/>
          </a:stretch>
        </p:blipFill>
        <p:spPr>
          <a:xfrm>
            <a:off x="6338893" y="365125"/>
            <a:ext cx="3940935" cy="3540868"/>
          </a:xfrm>
          <a:prstGeom prst="rect">
            <a:avLst/>
          </a:prstGeom>
        </p:spPr>
      </p:pic>
      <p:sp>
        <p:nvSpPr>
          <p:cNvPr id="6" name="Content Placeholder 2">
            <a:extLst>
              <a:ext uri="{FF2B5EF4-FFF2-40B4-BE49-F238E27FC236}">
                <a16:creationId xmlns:a16="http://schemas.microsoft.com/office/drawing/2014/main" id="{5A3AD237-1321-15ED-7BA7-1488925B6B5B}"/>
              </a:ext>
            </a:extLst>
          </p:cNvPr>
          <p:cNvSpPr txBox="1">
            <a:spLocks/>
          </p:cNvSpPr>
          <p:nvPr/>
        </p:nvSpPr>
        <p:spPr>
          <a:xfrm>
            <a:off x="6036179" y="3905993"/>
            <a:ext cx="4836920" cy="25003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000000"/>
                </a:solidFill>
                <a:latin typeface="Arial" panose="020B0604020202020204" pitchFamily="34" charset="0"/>
              </a:rPr>
              <a:t>Three steps to meeting health literacy needs; Health Quality &amp; Safety Commission New Zealand, 2022</a:t>
            </a:r>
            <a:endParaRPr lang="en-NZ" sz="1800" dirty="0"/>
          </a:p>
        </p:txBody>
      </p:sp>
    </p:spTree>
    <p:extLst>
      <p:ext uri="{BB962C8B-B14F-4D97-AF65-F5344CB8AC3E}">
        <p14:creationId xmlns:p14="http://schemas.microsoft.com/office/powerpoint/2010/main" val="404048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35DB-692C-2828-9021-48DD2DB3B3C4}"/>
              </a:ext>
            </a:extLst>
          </p:cNvPr>
          <p:cNvSpPr>
            <a:spLocks noGrp="1"/>
          </p:cNvSpPr>
          <p:nvPr>
            <p:ph type="title"/>
          </p:nvPr>
        </p:nvSpPr>
        <p:spPr>
          <a:xfrm>
            <a:off x="838200" y="544587"/>
            <a:ext cx="10515600" cy="1325563"/>
          </a:xfrm>
        </p:spPr>
        <p:txBody>
          <a:bodyPr/>
          <a:lstStyle/>
          <a:p>
            <a:r>
              <a:rPr lang="en-NZ" b="1" dirty="0">
                <a:solidFill>
                  <a:srgbClr val="0070C0"/>
                </a:solidFill>
              </a:rPr>
              <a:t>What you found out Tahi knows and feels</a:t>
            </a:r>
            <a:endParaRPr lang="en-US" b="1" dirty="0">
              <a:solidFill>
                <a:srgbClr val="0070C0"/>
              </a:solidFill>
            </a:endParaRPr>
          </a:p>
        </p:txBody>
      </p:sp>
      <p:sp>
        <p:nvSpPr>
          <p:cNvPr id="3" name="Content Placeholder 2">
            <a:extLst>
              <a:ext uri="{FF2B5EF4-FFF2-40B4-BE49-F238E27FC236}">
                <a16:creationId xmlns:a16="http://schemas.microsoft.com/office/drawing/2014/main" id="{638998FC-71C9-552B-9096-DC3D394C36DA}"/>
              </a:ext>
            </a:extLst>
          </p:cNvPr>
          <p:cNvSpPr>
            <a:spLocks noGrp="1"/>
          </p:cNvSpPr>
          <p:nvPr>
            <p:ph idx="1"/>
          </p:nvPr>
        </p:nvSpPr>
        <p:spPr>
          <a:xfrm>
            <a:off x="838200" y="1982624"/>
            <a:ext cx="10515600" cy="4194339"/>
          </a:xfrm>
        </p:spPr>
        <p:txBody>
          <a:bodyPr>
            <a:normAutofit/>
          </a:bodyPr>
          <a:lstStyle/>
          <a:p>
            <a:pPr marL="325800" indent="-457200">
              <a:buClr>
                <a:schemeClr val="accent1"/>
              </a:buClr>
              <a:buFont typeface="+mj-lt"/>
              <a:buAutoNum type="alphaLcPeriod"/>
            </a:pPr>
            <a:r>
              <a:rPr lang="en-NZ" sz="2400" dirty="0">
                <a:solidFill>
                  <a:schemeClr val="accent6"/>
                </a:solidFill>
              </a:rPr>
              <a:t>My gout is caused by kaimoana – it gives me high uric acid</a:t>
            </a:r>
          </a:p>
          <a:p>
            <a:pPr marL="325800" indent="-457200">
              <a:buClr>
                <a:schemeClr val="accent1"/>
              </a:buClr>
              <a:buFont typeface="+mj-lt"/>
              <a:buAutoNum type="alphaLcPeriod"/>
            </a:pPr>
            <a:r>
              <a:rPr lang="en-NZ" sz="2400" dirty="0">
                <a:solidFill>
                  <a:schemeClr val="accent6"/>
                </a:solidFill>
              </a:rPr>
              <a:t>A lot of people in my whānau get gout because we all like kaimoana </a:t>
            </a:r>
          </a:p>
          <a:p>
            <a:pPr marL="325800" indent="-457200">
              <a:buClr>
                <a:schemeClr val="accent1"/>
              </a:buClr>
              <a:buFont typeface="+mj-lt"/>
              <a:buAutoNum type="alphaLcPeriod"/>
            </a:pPr>
            <a:r>
              <a:rPr lang="en-NZ" sz="2400" dirty="0">
                <a:solidFill>
                  <a:schemeClr val="accent6"/>
                </a:solidFill>
              </a:rPr>
              <a:t>Gout is painful but goes away after a week</a:t>
            </a:r>
          </a:p>
          <a:p>
            <a:pPr marL="325800" indent="-457200">
              <a:buClr>
                <a:schemeClr val="accent1"/>
              </a:buClr>
              <a:buFont typeface="+mj-lt"/>
              <a:buAutoNum type="alphaLcPeriod"/>
            </a:pPr>
            <a:r>
              <a:rPr lang="en-NZ" sz="2400" dirty="0">
                <a:solidFill>
                  <a:schemeClr val="accent6"/>
                </a:solidFill>
              </a:rPr>
              <a:t>Gout’s no big deal – it’s not something I have to worry about most of the time</a:t>
            </a:r>
          </a:p>
          <a:p>
            <a:pPr marL="325800" indent="-457200">
              <a:buClr>
                <a:schemeClr val="accent1"/>
              </a:buClr>
              <a:buFont typeface="+mj-lt"/>
              <a:buAutoNum type="alphaLcPeriod"/>
            </a:pPr>
            <a:r>
              <a:rPr lang="en-NZ" sz="2400" dirty="0">
                <a:solidFill>
                  <a:schemeClr val="accent6"/>
                </a:solidFill>
              </a:rPr>
              <a:t>I already use pills to treat my gout </a:t>
            </a:r>
          </a:p>
          <a:p>
            <a:pPr marL="325800" indent="-457200">
              <a:buClr>
                <a:schemeClr val="accent1"/>
              </a:buClr>
              <a:buFont typeface="+mj-lt"/>
              <a:buAutoNum type="alphaLcPeriod"/>
            </a:pPr>
            <a:r>
              <a:rPr lang="en-NZ" sz="2400" dirty="0">
                <a:solidFill>
                  <a:schemeClr val="accent6"/>
                </a:solidFill>
              </a:rPr>
              <a:t>I don’t need long-term medicine – I’m too young</a:t>
            </a:r>
          </a:p>
          <a:p>
            <a:pPr marL="457200" indent="-457200">
              <a:buClr>
                <a:schemeClr val="accent1"/>
              </a:buClr>
              <a:buFont typeface="+mj-lt"/>
              <a:buAutoNum type="alphaLcPeriod"/>
            </a:pPr>
            <a:r>
              <a:rPr lang="en-NZ" sz="2400" dirty="0">
                <a:solidFill>
                  <a:schemeClr val="accent6"/>
                </a:solidFill>
              </a:rPr>
              <a:t>Apart from the pain, the hardest part is taking time off work – my boss knows it’s my fault (because of my kai), and the guys give me a hard time</a:t>
            </a:r>
          </a:p>
          <a:p>
            <a:pPr marL="0" indent="0">
              <a:buNone/>
            </a:pPr>
            <a:endParaRPr lang="en-US" dirty="0">
              <a:solidFill>
                <a:srgbClr val="FF0000"/>
              </a:solidFill>
            </a:endParaRPr>
          </a:p>
        </p:txBody>
      </p:sp>
      <p:pic>
        <p:nvPicPr>
          <p:cNvPr id="4" name="Picture 3">
            <a:extLst>
              <a:ext uri="{FF2B5EF4-FFF2-40B4-BE49-F238E27FC236}">
                <a16:creationId xmlns:a16="http://schemas.microsoft.com/office/drawing/2014/main" id="{934415EE-3819-1A6E-A573-772CD99EF035}"/>
              </a:ext>
            </a:extLst>
          </p:cNvPr>
          <p:cNvPicPr>
            <a:picLocks noChangeAspect="1"/>
          </p:cNvPicPr>
          <p:nvPr/>
        </p:nvPicPr>
        <p:blipFill>
          <a:blip r:embed="rId2"/>
          <a:stretch>
            <a:fillRect/>
          </a:stretch>
        </p:blipFill>
        <p:spPr>
          <a:xfrm>
            <a:off x="8436708" y="5894790"/>
            <a:ext cx="2536091" cy="789293"/>
          </a:xfrm>
          <a:prstGeom prst="rect">
            <a:avLst/>
          </a:prstGeom>
        </p:spPr>
      </p:pic>
    </p:spTree>
    <p:extLst>
      <p:ext uri="{BB962C8B-B14F-4D97-AF65-F5344CB8AC3E}">
        <p14:creationId xmlns:p14="http://schemas.microsoft.com/office/powerpoint/2010/main" val="36137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64F-DF8C-1FF9-8F11-10B1F3CC2F33}"/>
              </a:ext>
            </a:extLst>
          </p:cNvPr>
          <p:cNvSpPr>
            <a:spLocks noGrp="1"/>
          </p:cNvSpPr>
          <p:nvPr>
            <p:ph type="title"/>
          </p:nvPr>
        </p:nvSpPr>
        <p:spPr>
          <a:xfrm>
            <a:off x="838200" y="298014"/>
            <a:ext cx="10515600" cy="1061004"/>
          </a:xfrm>
        </p:spPr>
        <p:txBody>
          <a:bodyPr/>
          <a:lstStyle/>
          <a:p>
            <a:r>
              <a:rPr lang="en-NZ" b="1" i="1" dirty="0">
                <a:solidFill>
                  <a:schemeClr val="accent6"/>
                </a:solidFill>
              </a:rPr>
              <a:t>“</a:t>
            </a:r>
            <a:r>
              <a:rPr lang="en-NZ" sz="4000" b="1" i="1" dirty="0">
                <a:solidFill>
                  <a:schemeClr val="accent6"/>
                </a:solidFill>
              </a:rPr>
              <a:t>My gout is caused by kaimoana” </a:t>
            </a:r>
            <a:endParaRPr lang="en-US" b="1" i="1" dirty="0">
              <a:solidFill>
                <a:schemeClr val="accent6"/>
              </a:solidFill>
            </a:endParaRPr>
          </a:p>
        </p:txBody>
      </p:sp>
      <p:sp>
        <p:nvSpPr>
          <p:cNvPr id="3" name="Content Placeholder 2">
            <a:extLst>
              <a:ext uri="{FF2B5EF4-FFF2-40B4-BE49-F238E27FC236}">
                <a16:creationId xmlns:a16="http://schemas.microsoft.com/office/drawing/2014/main" id="{4E07AF16-BCC5-AC01-1B4C-88D96023A5E7}"/>
              </a:ext>
            </a:extLst>
          </p:cNvPr>
          <p:cNvSpPr>
            <a:spLocks noGrp="1"/>
          </p:cNvSpPr>
          <p:nvPr>
            <p:ph idx="1"/>
          </p:nvPr>
        </p:nvSpPr>
        <p:spPr>
          <a:xfrm>
            <a:off x="778379" y="1563881"/>
            <a:ext cx="10515600" cy="4740987"/>
          </a:xfrm>
        </p:spPr>
        <p:txBody>
          <a:bodyPr>
            <a:normAutofit fontScale="70000" lnSpcReduction="20000"/>
          </a:bodyPr>
          <a:lstStyle/>
          <a:p>
            <a:pPr marL="0" indent="0">
              <a:buNone/>
            </a:pPr>
            <a:r>
              <a:rPr lang="en-NZ" sz="3400" dirty="0">
                <a:solidFill>
                  <a:srgbClr val="0070C0"/>
                </a:solidFill>
              </a:rPr>
              <a:t>Ideas for discussing this statement</a:t>
            </a:r>
          </a:p>
          <a:p>
            <a:pPr marL="514350" indent="-514350">
              <a:spcBef>
                <a:spcPts val="1800"/>
              </a:spcBef>
              <a:buClr>
                <a:schemeClr val="accent1"/>
              </a:buClr>
              <a:buFont typeface="+mj-lt"/>
              <a:buAutoNum type="arabicPeriod"/>
            </a:pPr>
            <a:r>
              <a:rPr lang="en-NZ" dirty="0"/>
              <a:t>Food is a small part of what causes gout attacks. This might not feel like your experience because there’s an underlying cause of gout that happens long before you get a gout attack. Right now you only see the end of the story – when it seems like a mussel gives you gout</a:t>
            </a:r>
          </a:p>
          <a:p>
            <a:pPr marL="514350" indent="-514350">
              <a:spcBef>
                <a:spcPts val="1800"/>
              </a:spcBef>
              <a:buClr>
                <a:schemeClr val="accent1"/>
              </a:buClr>
              <a:buFont typeface="+mj-lt"/>
              <a:buAutoNum type="arabicPeriod"/>
            </a:pPr>
            <a:r>
              <a:rPr lang="en-NZ" dirty="0"/>
              <a:t>Gout is having high uric acid in your body. A gout attack is when the uric acid in your blood gets so high that it has to be stored somewhere. It goes to a joint, like the big toe, where it collects into sharp crystals, tearing your joint apart from the inside – that’s the pain </a:t>
            </a:r>
          </a:p>
          <a:p>
            <a:pPr marL="514350" indent="-514350">
              <a:spcBef>
                <a:spcPts val="1800"/>
              </a:spcBef>
              <a:buClr>
                <a:schemeClr val="accent1"/>
              </a:buClr>
              <a:buFont typeface="+mj-lt"/>
              <a:buAutoNum type="arabicPeriod"/>
            </a:pPr>
            <a:r>
              <a:rPr lang="en-NZ" dirty="0"/>
              <a:t>Uric acid comes from purines which are in all foods and drinks. We need purines and uric acid to live. There are high purine foods and low purine foods</a:t>
            </a:r>
          </a:p>
          <a:p>
            <a:pPr marL="514350" indent="-514350">
              <a:spcBef>
                <a:spcPts val="1800"/>
              </a:spcBef>
              <a:buClr>
                <a:schemeClr val="accent1"/>
              </a:buClr>
              <a:buFont typeface="+mj-lt"/>
              <a:buAutoNum type="arabicPeriod"/>
            </a:pPr>
            <a:r>
              <a:rPr lang="en-NZ" dirty="0"/>
              <a:t>When we have too much uric acid in our body, our kidneys usually see it as waste and mimi it out/ get rid of it in urine. Except this isn’t true for everyone </a:t>
            </a:r>
          </a:p>
          <a:p>
            <a:pPr marL="514350" indent="-514350">
              <a:spcBef>
                <a:spcPts val="1800"/>
              </a:spcBef>
              <a:buClr>
                <a:schemeClr val="accent1"/>
              </a:buClr>
              <a:buFont typeface="+mj-lt"/>
              <a:buAutoNum type="arabicPeriod"/>
            </a:pPr>
            <a:r>
              <a:rPr lang="en-NZ" dirty="0"/>
              <a:t>Your genes say to your kidneys  ‘hold on to more uric acid’. No matter what you eat and drink, even if it’s all low in purines, you will still have </a:t>
            </a:r>
            <a:r>
              <a:rPr lang="en-NZ" i="1" dirty="0"/>
              <a:t>high uric acid </a:t>
            </a:r>
            <a:r>
              <a:rPr lang="en-NZ" dirty="0"/>
              <a:t>all the time because of this genetic message </a:t>
            </a:r>
          </a:p>
          <a:p>
            <a:pPr marL="514350" indent="-514350">
              <a:buClr>
                <a:schemeClr val="accent1"/>
              </a:buClr>
              <a:buFont typeface="+mj-lt"/>
              <a:buAutoNum type="arabicPeriod"/>
            </a:pPr>
            <a:endParaRPr lang="en-NZ" dirty="0"/>
          </a:p>
        </p:txBody>
      </p:sp>
      <p:pic>
        <p:nvPicPr>
          <p:cNvPr id="4" name="Picture 3">
            <a:extLst>
              <a:ext uri="{FF2B5EF4-FFF2-40B4-BE49-F238E27FC236}">
                <a16:creationId xmlns:a16="http://schemas.microsoft.com/office/drawing/2014/main" id="{C1A0E4F9-0A65-A63A-1237-7346F3D84ADF}"/>
              </a:ext>
            </a:extLst>
          </p:cNvPr>
          <p:cNvPicPr>
            <a:picLocks noChangeAspect="1"/>
          </p:cNvPicPr>
          <p:nvPr/>
        </p:nvPicPr>
        <p:blipFill>
          <a:blip r:embed="rId2"/>
          <a:stretch>
            <a:fillRect/>
          </a:stretch>
        </p:blipFill>
        <p:spPr>
          <a:xfrm>
            <a:off x="8623662" y="6077243"/>
            <a:ext cx="2508660" cy="780757"/>
          </a:xfrm>
          <a:prstGeom prst="rect">
            <a:avLst/>
          </a:prstGeom>
        </p:spPr>
      </p:pic>
    </p:spTree>
    <p:extLst>
      <p:ext uri="{BB962C8B-B14F-4D97-AF65-F5344CB8AC3E}">
        <p14:creationId xmlns:p14="http://schemas.microsoft.com/office/powerpoint/2010/main" val="19420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2778-F274-ECD2-0676-8A1C57DF77B2}"/>
              </a:ext>
            </a:extLst>
          </p:cNvPr>
          <p:cNvSpPr>
            <a:spLocks noGrp="1"/>
          </p:cNvSpPr>
          <p:nvPr>
            <p:ph type="title"/>
          </p:nvPr>
        </p:nvSpPr>
        <p:spPr/>
        <p:txBody>
          <a:bodyPr/>
          <a:lstStyle/>
          <a:p>
            <a:r>
              <a:rPr lang="en-NZ" b="1" i="1" dirty="0">
                <a:solidFill>
                  <a:schemeClr val="accent6"/>
                </a:solidFill>
              </a:rPr>
              <a:t>“</a:t>
            </a:r>
            <a:r>
              <a:rPr lang="en-NZ" sz="4000" b="1" i="1" dirty="0">
                <a:solidFill>
                  <a:schemeClr val="accent6"/>
                </a:solidFill>
              </a:rPr>
              <a:t>My gout is caused by kaimoana”</a:t>
            </a:r>
            <a:endParaRPr lang="en-NZ" dirty="0"/>
          </a:p>
        </p:txBody>
      </p:sp>
      <p:sp>
        <p:nvSpPr>
          <p:cNvPr id="3" name="Content Placeholder 2">
            <a:extLst>
              <a:ext uri="{FF2B5EF4-FFF2-40B4-BE49-F238E27FC236}">
                <a16:creationId xmlns:a16="http://schemas.microsoft.com/office/drawing/2014/main" id="{3393E938-7EA1-B85D-B299-D7481D8D15ED}"/>
              </a:ext>
            </a:extLst>
          </p:cNvPr>
          <p:cNvSpPr>
            <a:spLocks noGrp="1"/>
          </p:cNvSpPr>
          <p:nvPr>
            <p:ph idx="1"/>
          </p:nvPr>
        </p:nvSpPr>
        <p:spPr/>
        <p:txBody>
          <a:bodyPr>
            <a:normAutofit fontScale="92500"/>
          </a:bodyPr>
          <a:lstStyle/>
          <a:p>
            <a:pPr marL="514350" indent="-514350">
              <a:spcBef>
                <a:spcPts val="1800"/>
              </a:spcBef>
              <a:buClr>
                <a:schemeClr val="accent1"/>
              </a:buClr>
              <a:buFont typeface="+mj-lt"/>
              <a:buAutoNum type="arabicPeriod" startAt="6"/>
            </a:pPr>
            <a:r>
              <a:rPr lang="en-NZ" sz="2200" dirty="0"/>
              <a:t>When you have </a:t>
            </a:r>
            <a:r>
              <a:rPr lang="en-NZ" sz="2200" i="1" dirty="0"/>
              <a:t>high uric acid </a:t>
            </a:r>
            <a:r>
              <a:rPr lang="en-NZ" sz="2200" dirty="0"/>
              <a:t>all the time, you are always at high risk of having a gout attack. Anything that any sudden increases your uric acid levels means your body starts a gout attack </a:t>
            </a:r>
          </a:p>
          <a:p>
            <a:pPr marL="514350" indent="-514350">
              <a:spcBef>
                <a:spcPts val="1800"/>
              </a:spcBef>
              <a:buClr>
                <a:schemeClr val="accent1"/>
              </a:buClr>
              <a:buFont typeface="+mj-lt"/>
              <a:buAutoNum type="arabicPeriod" startAt="6"/>
            </a:pPr>
            <a:r>
              <a:rPr lang="en-NZ" sz="2200" dirty="0"/>
              <a:t>We connect mussels, red meat, beer to gout because they have high purines – so are the thing you eat or drink that pushes your body into an attack – but it’s the underlying </a:t>
            </a:r>
            <a:r>
              <a:rPr lang="en-NZ" sz="2200" i="1" dirty="0"/>
              <a:t>high uric acid </a:t>
            </a:r>
            <a:r>
              <a:rPr lang="en-NZ" sz="2200" dirty="0"/>
              <a:t>all the time that you need to worry about. It’s why your body can’t cope with a couple of mussels </a:t>
            </a:r>
          </a:p>
          <a:p>
            <a:pPr marL="514350" indent="-514350">
              <a:spcBef>
                <a:spcPts val="1800"/>
              </a:spcBef>
              <a:buClr>
                <a:schemeClr val="accent1"/>
              </a:buClr>
              <a:buFont typeface="+mj-lt"/>
              <a:buAutoNum type="arabicPeriod" startAt="6"/>
            </a:pPr>
            <a:r>
              <a:rPr lang="en-NZ" sz="2200" dirty="0"/>
              <a:t>This is why other men who are the same age, weight and height as you, and who have a similar diet will never have a gout attack – because their bodies aren’t programmed to store a high level of uric acid – they mimi out any extra/ get rid of the extra in their urine </a:t>
            </a:r>
          </a:p>
          <a:p>
            <a:pPr marL="514350" indent="-514350">
              <a:spcBef>
                <a:spcPts val="1800"/>
              </a:spcBef>
              <a:buClr>
                <a:schemeClr val="accent1"/>
              </a:buClr>
              <a:buFont typeface="+mj-lt"/>
              <a:buAutoNum type="arabicPeriod" startAt="6"/>
            </a:pPr>
            <a:r>
              <a:rPr lang="en-NZ" sz="2200" dirty="0"/>
              <a:t>The most effective treatment for gout is to help your body stop producing so much uric acid – and then you can then safely have kaimoana, or red meat and other things you love without the risk of a gout attack</a:t>
            </a:r>
          </a:p>
          <a:p>
            <a:endParaRPr lang="en-NZ" dirty="0"/>
          </a:p>
        </p:txBody>
      </p:sp>
      <p:pic>
        <p:nvPicPr>
          <p:cNvPr id="4" name="Picture 3">
            <a:extLst>
              <a:ext uri="{FF2B5EF4-FFF2-40B4-BE49-F238E27FC236}">
                <a16:creationId xmlns:a16="http://schemas.microsoft.com/office/drawing/2014/main" id="{D6555903-E897-80CE-443C-76D33E58F05A}"/>
              </a:ext>
            </a:extLst>
          </p:cNvPr>
          <p:cNvPicPr>
            <a:picLocks noChangeAspect="1"/>
          </p:cNvPicPr>
          <p:nvPr/>
        </p:nvPicPr>
        <p:blipFill>
          <a:blip r:embed="rId2"/>
          <a:stretch>
            <a:fillRect/>
          </a:stretch>
        </p:blipFill>
        <p:spPr>
          <a:xfrm>
            <a:off x="8842030" y="5918674"/>
            <a:ext cx="2511770" cy="786452"/>
          </a:xfrm>
          <a:prstGeom prst="rect">
            <a:avLst/>
          </a:prstGeom>
        </p:spPr>
      </p:pic>
    </p:spTree>
    <p:extLst>
      <p:ext uri="{BB962C8B-B14F-4D97-AF65-F5344CB8AC3E}">
        <p14:creationId xmlns:p14="http://schemas.microsoft.com/office/powerpoint/2010/main" val="293657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89C-DFD1-3C50-C962-7302059AE00D}"/>
              </a:ext>
            </a:extLst>
          </p:cNvPr>
          <p:cNvSpPr>
            <a:spLocks noGrp="1"/>
          </p:cNvSpPr>
          <p:nvPr>
            <p:ph type="title"/>
          </p:nvPr>
        </p:nvSpPr>
        <p:spPr/>
        <p:txBody>
          <a:bodyPr/>
          <a:lstStyle/>
          <a:p>
            <a:r>
              <a:rPr lang="en-NZ" b="1" dirty="0">
                <a:solidFill>
                  <a:srgbClr val="0070C0"/>
                </a:solidFill>
              </a:rPr>
              <a:t>Gout is not your fault </a:t>
            </a:r>
          </a:p>
        </p:txBody>
      </p:sp>
      <p:pic>
        <p:nvPicPr>
          <p:cNvPr id="5" name="Content Placeholder 4">
            <a:extLst>
              <a:ext uri="{FF2B5EF4-FFF2-40B4-BE49-F238E27FC236}">
                <a16:creationId xmlns:a16="http://schemas.microsoft.com/office/drawing/2014/main" id="{5DA157F1-F116-6F51-CAF3-A6AA42122DDB}"/>
              </a:ext>
            </a:extLst>
          </p:cNvPr>
          <p:cNvPicPr>
            <a:picLocks noGrp="1" noChangeAspect="1"/>
          </p:cNvPicPr>
          <p:nvPr>
            <p:ph idx="1"/>
          </p:nvPr>
        </p:nvPicPr>
        <p:blipFill>
          <a:blip r:embed="rId2"/>
          <a:stretch>
            <a:fillRect/>
          </a:stretch>
        </p:blipFill>
        <p:spPr>
          <a:xfrm>
            <a:off x="2119358" y="1762132"/>
            <a:ext cx="6591054" cy="3711281"/>
          </a:xfrm>
        </p:spPr>
      </p:pic>
      <p:sp>
        <p:nvSpPr>
          <p:cNvPr id="7" name="TextBox 6">
            <a:extLst>
              <a:ext uri="{FF2B5EF4-FFF2-40B4-BE49-F238E27FC236}">
                <a16:creationId xmlns:a16="http://schemas.microsoft.com/office/drawing/2014/main" id="{46BEA496-B042-F69D-08A0-F66A82623BC6}"/>
              </a:ext>
            </a:extLst>
          </p:cNvPr>
          <p:cNvSpPr txBox="1"/>
          <p:nvPr/>
        </p:nvSpPr>
        <p:spPr>
          <a:xfrm>
            <a:off x="1163271" y="5621770"/>
            <a:ext cx="9865457" cy="830997"/>
          </a:xfrm>
          <a:prstGeom prst="rect">
            <a:avLst/>
          </a:prstGeom>
          <a:noFill/>
        </p:spPr>
        <p:txBody>
          <a:bodyPr wrap="square">
            <a:spAutoFit/>
          </a:bodyPr>
          <a:lstStyle/>
          <a:p>
            <a:r>
              <a:rPr lang="en-US" sz="1600" b="0" i="0" u="none" strike="noStrike" baseline="0" dirty="0">
                <a:solidFill>
                  <a:srgbClr val="211D1E"/>
                </a:solidFill>
                <a:latin typeface="Myriad Pro"/>
              </a:rPr>
              <a:t>A New Zealand research study found that what you eat and drink only makes a difference of 10% to your uric acid (Major et al. Evaluation of the diet wide contribution to serum urate levels: meta-analysis of population based cohorts BMJ 2018; 363 :k3951 doi:10.1136/bmj.k3951)</a:t>
            </a:r>
            <a:endParaRPr lang="en-NZ" sz="1600" dirty="0"/>
          </a:p>
        </p:txBody>
      </p:sp>
    </p:spTree>
    <p:extLst>
      <p:ext uri="{BB962C8B-B14F-4D97-AF65-F5344CB8AC3E}">
        <p14:creationId xmlns:p14="http://schemas.microsoft.com/office/powerpoint/2010/main" val="75541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64F-DF8C-1FF9-8F11-10B1F3CC2F33}"/>
              </a:ext>
            </a:extLst>
          </p:cNvPr>
          <p:cNvSpPr>
            <a:spLocks noGrp="1"/>
          </p:cNvSpPr>
          <p:nvPr>
            <p:ph type="title"/>
          </p:nvPr>
        </p:nvSpPr>
        <p:spPr/>
        <p:txBody>
          <a:bodyPr>
            <a:normAutofit/>
          </a:bodyPr>
          <a:lstStyle/>
          <a:p>
            <a:r>
              <a:rPr lang="en-NZ" sz="4000" b="1" i="1" dirty="0">
                <a:solidFill>
                  <a:schemeClr val="accent6"/>
                </a:solidFill>
              </a:rPr>
              <a:t>“A lot of people in my whānau get gout because we all like kaimoana” </a:t>
            </a:r>
            <a:endParaRPr lang="en-US" sz="4000" b="1" i="1" dirty="0">
              <a:solidFill>
                <a:schemeClr val="accent6"/>
              </a:solidFill>
            </a:endParaRPr>
          </a:p>
        </p:txBody>
      </p:sp>
      <p:sp>
        <p:nvSpPr>
          <p:cNvPr id="3" name="Content Placeholder 2">
            <a:extLst>
              <a:ext uri="{FF2B5EF4-FFF2-40B4-BE49-F238E27FC236}">
                <a16:creationId xmlns:a16="http://schemas.microsoft.com/office/drawing/2014/main" id="{4E07AF16-BCC5-AC01-1B4C-88D96023A5E7}"/>
              </a:ext>
            </a:extLst>
          </p:cNvPr>
          <p:cNvSpPr>
            <a:spLocks noGrp="1"/>
          </p:cNvSpPr>
          <p:nvPr>
            <p:ph idx="1"/>
          </p:nvPr>
        </p:nvSpPr>
        <p:spPr>
          <a:xfrm>
            <a:off x="838200" y="2136448"/>
            <a:ext cx="10515600" cy="3937965"/>
          </a:xfrm>
        </p:spPr>
        <p:txBody>
          <a:bodyPr>
            <a:normAutofit/>
          </a:bodyPr>
          <a:lstStyle/>
          <a:p>
            <a:pPr marL="0" indent="0">
              <a:buNone/>
            </a:pPr>
            <a:r>
              <a:rPr lang="en-NZ" sz="2000" dirty="0">
                <a:solidFill>
                  <a:srgbClr val="0070C0"/>
                </a:solidFill>
              </a:rPr>
              <a:t>Ideas for discussing this statement</a:t>
            </a:r>
          </a:p>
          <a:p>
            <a:pPr marL="342900" indent="-342900">
              <a:spcBef>
                <a:spcPts val="1800"/>
              </a:spcBef>
              <a:buClr>
                <a:schemeClr val="accent1"/>
              </a:buClr>
              <a:buFont typeface="+mj-lt"/>
              <a:buAutoNum type="arabicPeriod"/>
            </a:pPr>
            <a:r>
              <a:rPr lang="en-NZ" sz="1800" dirty="0"/>
              <a:t>Other people in your whānau will have the same genes, meaning their kidneys store high levels of uric acid all the time, making them at high risk of gout attacks</a:t>
            </a:r>
          </a:p>
          <a:p>
            <a:pPr marL="342900" indent="-342900">
              <a:spcBef>
                <a:spcPts val="1800"/>
              </a:spcBef>
              <a:buClr>
                <a:schemeClr val="accent1"/>
              </a:buClr>
              <a:buFont typeface="+mj-lt"/>
              <a:buAutoNum type="arabicPeriod"/>
            </a:pPr>
            <a:r>
              <a:rPr lang="en-NZ" sz="1800" dirty="0"/>
              <a:t>Māori whānau and Pacific people tend to have genes which stop their kidneys getting rid of extra uric acid</a:t>
            </a:r>
          </a:p>
          <a:p>
            <a:pPr marL="342900" indent="-342900">
              <a:spcBef>
                <a:spcPts val="1800"/>
              </a:spcBef>
              <a:buClr>
                <a:schemeClr val="accent1"/>
              </a:buClr>
              <a:buFont typeface="+mj-lt"/>
              <a:buAutoNum type="arabicPeriod"/>
            </a:pPr>
            <a:r>
              <a:rPr lang="en-NZ" sz="1800" dirty="0"/>
              <a:t>90% of high uric acid in your body is caused by genes, kidneys and weight. Only 10% of high uric acid is caused by food and drink</a:t>
            </a:r>
          </a:p>
          <a:p>
            <a:endParaRPr lang="en-NZ" dirty="0"/>
          </a:p>
          <a:p>
            <a:endParaRPr lang="en-US" dirty="0"/>
          </a:p>
        </p:txBody>
      </p:sp>
      <p:pic>
        <p:nvPicPr>
          <p:cNvPr id="4" name="Picture 3">
            <a:extLst>
              <a:ext uri="{FF2B5EF4-FFF2-40B4-BE49-F238E27FC236}">
                <a16:creationId xmlns:a16="http://schemas.microsoft.com/office/drawing/2014/main" id="{A1227007-562D-F097-A832-4D1E60DE6AD6}"/>
              </a:ext>
            </a:extLst>
          </p:cNvPr>
          <p:cNvPicPr>
            <a:picLocks noChangeAspect="1"/>
          </p:cNvPicPr>
          <p:nvPr/>
        </p:nvPicPr>
        <p:blipFill>
          <a:blip r:embed="rId2"/>
          <a:stretch>
            <a:fillRect/>
          </a:stretch>
        </p:blipFill>
        <p:spPr>
          <a:xfrm>
            <a:off x="8525147" y="5916134"/>
            <a:ext cx="2511770" cy="786452"/>
          </a:xfrm>
          <a:prstGeom prst="rect">
            <a:avLst/>
          </a:prstGeom>
        </p:spPr>
      </p:pic>
    </p:spTree>
    <p:extLst>
      <p:ext uri="{BB962C8B-B14F-4D97-AF65-F5344CB8AC3E}">
        <p14:creationId xmlns:p14="http://schemas.microsoft.com/office/powerpoint/2010/main" val="71702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216342-0aff-4a19-bdb3-47e71c347924" xsi:nil="true"/>
    <lcf76f155ced4ddcb4097134ff3c332f xmlns="c55f2e7a-88d6-422b-b4b9-95abb4d58fe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E10214DA4BDD42A5F2255769DBFBC3" ma:contentTypeVersion="16" ma:contentTypeDescription="Create a new document." ma:contentTypeScope="" ma:versionID="873206e8be5c57218edc0c3a1b2c5bbb">
  <xsd:schema xmlns:xsd="http://www.w3.org/2001/XMLSchema" xmlns:xs="http://www.w3.org/2001/XMLSchema" xmlns:p="http://schemas.microsoft.com/office/2006/metadata/properties" xmlns:ns2="8a216342-0aff-4a19-bdb3-47e71c347924" xmlns:ns3="c55f2e7a-88d6-422b-b4b9-95abb4d58feb" targetNamespace="http://schemas.microsoft.com/office/2006/metadata/properties" ma:root="true" ma:fieldsID="635d2f0fb2640e459456901bbc5a756a" ns2:_="" ns3:_="">
    <xsd:import namespace="8a216342-0aff-4a19-bdb3-47e71c347924"/>
    <xsd:import namespace="c55f2e7a-88d6-422b-b4b9-95abb4d58f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16342-0aff-4a19-bdb3-47e71c3479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a5cb30b-b55b-4fc5-99ae-4d6ae98a655c}" ma:internalName="TaxCatchAll" ma:showField="CatchAllData" ma:web="8a216342-0aff-4a19-bdb3-47e71c3479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5f2e7a-88d6-422b-b4b9-95abb4d58f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1000ab-2b07-400b-a66a-e874028cc11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86808D-FAA5-441C-B9CB-EC290B2C1A75}">
  <ds:schemaRefs>
    <ds:schemaRef ds:uri="http://schemas.microsoft.com/office/infopath/2007/PartnerControls"/>
    <ds:schemaRef ds:uri="http://purl.org/dc/dcmitype/"/>
    <ds:schemaRef ds:uri="c55f2e7a-88d6-422b-b4b9-95abb4d58feb"/>
    <ds:schemaRef ds:uri="http://purl.org/dc/elements/1.1/"/>
    <ds:schemaRef ds:uri="http://purl.org/dc/terms/"/>
    <ds:schemaRef ds:uri="8a216342-0aff-4a19-bdb3-47e71c347924"/>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504D341-4215-4A6F-8122-5F0357DD7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16342-0aff-4a19-bdb3-47e71c347924"/>
    <ds:schemaRef ds:uri="c55f2e7a-88d6-422b-b4b9-95abb4d58f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4110E0-8FD6-4D9C-91ED-C2AE993C51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969</TotalTime>
  <Words>2137</Words>
  <Application>Microsoft Office PowerPoint</Application>
  <PresentationFormat>Widescreen</PresentationFormat>
  <Paragraphs>120</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Myriad Pro</vt:lpstr>
      <vt:lpstr>Myriad Pro Light</vt:lpstr>
      <vt:lpstr>Times New Roman</vt:lpstr>
      <vt:lpstr>Wingdings</vt:lpstr>
      <vt:lpstr>Office Theme</vt:lpstr>
      <vt:lpstr>Custom Design</vt:lpstr>
      <vt:lpstr>Gout Part 2 </vt:lpstr>
      <vt:lpstr>The challenge</vt:lpstr>
      <vt:lpstr>Case Study</vt:lpstr>
      <vt:lpstr>Use Ask Build Check </vt:lpstr>
      <vt:lpstr>What you found out Tahi knows and feels</vt:lpstr>
      <vt:lpstr>“My gout is caused by kaimoana” </vt:lpstr>
      <vt:lpstr>“My gout is caused by kaimoana”</vt:lpstr>
      <vt:lpstr>Gout is not your fault </vt:lpstr>
      <vt:lpstr>“A lot of people in my whānau get gout because we all like kaimoana” </vt:lpstr>
      <vt:lpstr>“Gout’s painful but goes away” “Gout’s no big deal – not something to worry about” </vt:lpstr>
      <vt:lpstr>Green uric acid crystals (can grow into Tophi)</vt:lpstr>
      <vt:lpstr>Tophi</vt:lpstr>
      <vt:lpstr>“I already use pills to treat my gout” </vt:lpstr>
      <vt:lpstr>“I don’t need long-term medicine - I’m too young for that”</vt:lpstr>
      <vt:lpstr>Considering long-term medicine – uncertainty is natural</vt:lpstr>
      <vt:lpstr>Uric acid medicine – PREVENTION is AWESOME</vt:lpstr>
      <vt:lpstr>Starting allopurinol</vt:lpstr>
      <vt:lpstr>Focus on the 90 per cent</vt:lpstr>
      <vt:lpstr>Using the Change your life booklet </vt:lpstr>
      <vt:lpstr>Other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Gout Part 2</dc:title>
  <dc:creator>Susan Reid</dc:creator>
  <cp:lastModifiedBy>Carla White</cp:lastModifiedBy>
  <cp:revision>9</cp:revision>
  <cp:lastPrinted>2022-06-29T01:04:06Z</cp:lastPrinted>
  <dcterms:created xsi:type="dcterms:W3CDTF">2022-06-22T08:49:11Z</dcterms:created>
  <dcterms:modified xsi:type="dcterms:W3CDTF">2022-06-29T01:37:07Z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0x0101003FE10214DA4BDD42A5F2255769DBFBC3</vt:lpwstr>
  </property>
  <property fmtid="{D5CDD505-2E9C-101B-9397-08002B2CF9AE}" pid="3" name="MediaServiceImageTags">
    <vt:lpwstr/>
  </property>
</Properties>
</file>